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14" r:id="rId3"/>
    <p:sldId id="437" r:id="rId4"/>
    <p:sldId id="444" r:id="rId5"/>
    <p:sldId id="445" r:id="rId6"/>
    <p:sldId id="446" r:id="rId7"/>
    <p:sldId id="447" r:id="rId8"/>
    <p:sldId id="438" r:id="rId9"/>
    <p:sldId id="439" r:id="rId10"/>
    <p:sldId id="461" r:id="rId11"/>
    <p:sldId id="462" r:id="rId12"/>
    <p:sldId id="463" r:id="rId13"/>
    <p:sldId id="464" r:id="rId14"/>
    <p:sldId id="466" r:id="rId15"/>
    <p:sldId id="467" r:id="rId16"/>
    <p:sldId id="448" r:id="rId17"/>
    <p:sldId id="468" r:id="rId18"/>
    <p:sldId id="469" r:id="rId19"/>
    <p:sldId id="449" r:id="rId20"/>
    <p:sldId id="440" r:id="rId21"/>
    <p:sldId id="450" r:id="rId22"/>
    <p:sldId id="470" r:id="rId23"/>
    <p:sldId id="471" r:id="rId24"/>
    <p:sldId id="472" r:id="rId25"/>
    <p:sldId id="473" r:id="rId26"/>
    <p:sldId id="474" r:id="rId27"/>
    <p:sldId id="451" r:id="rId28"/>
    <p:sldId id="475" r:id="rId29"/>
    <p:sldId id="441" r:id="rId30"/>
    <p:sldId id="453" r:id="rId31"/>
    <p:sldId id="476" r:id="rId32"/>
    <p:sldId id="454" r:id="rId33"/>
    <p:sldId id="455" r:id="rId34"/>
    <p:sldId id="442" r:id="rId35"/>
    <p:sldId id="458" r:id="rId36"/>
    <p:sldId id="443" r:id="rId37"/>
    <p:sldId id="4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75"/>
    <p:restoredTop sz="94519"/>
  </p:normalViewPr>
  <p:slideViewPr>
    <p:cSldViewPr snapToGrid="0" snapToObjects="1">
      <p:cViewPr varScale="1">
        <p:scale>
          <a:sx n="76" d="100"/>
          <a:sy n="76" d="100"/>
        </p:scale>
        <p:origin x="509" y="451"/>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0144F3-D115-D0DB-EA7E-0F39B70FFA45}"/>
              </a:ext>
            </a:extLst>
          </p:cNvPr>
          <p:cNvPicPr>
            <a:picLocks noChangeAspect="1"/>
          </p:cNvPicPr>
          <p:nvPr/>
        </p:nvPicPr>
        <p:blipFill rotWithShape="1">
          <a:blip r:embed="rId3"/>
          <a:srcRect t="51779" b="8183"/>
          <a:stretch/>
        </p:blipFill>
        <p:spPr>
          <a:xfrm>
            <a:off x="-1020" y="0"/>
            <a:ext cx="12190978"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N4 Industrial Electronics</a:t>
            </a:r>
          </a:p>
          <a:p>
            <a:pPr algn="r"/>
            <a:endParaRPr lang="en-GB" sz="5400" b="1" dirty="0">
              <a:solidFill>
                <a:schemeClr val="bg1"/>
              </a:solidFill>
              <a:latin typeface="Brandon Grotesque Medium" panose="020B0603020203060202" pitchFamily="34" charset="77"/>
            </a:endParaRP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
        <p:nvSpPr>
          <p:cNvPr id="3" name="TextBox 2">
            <a:extLst>
              <a:ext uri="{FF2B5EF4-FFF2-40B4-BE49-F238E27FC236}">
                <a16:creationId xmlns:a16="http://schemas.microsoft.com/office/drawing/2014/main" id="{9DBF3EA2-7E66-3C38-7239-232F200FF86D}"/>
              </a:ext>
            </a:extLst>
          </p:cNvPr>
          <p:cNvSpPr txBox="1"/>
          <p:nvPr/>
        </p:nvSpPr>
        <p:spPr>
          <a:xfrm>
            <a:off x="3843680" y="197963"/>
            <a:ext cx="5335571" cy="646331"/>
          </a:xfrm>
          <a:prstGeom prst="rect">
            <a:avLst/>
          </a:prstGeom>
          <a:solidFill>
            <a:schemeClr val="bg2"/>
          </a:solidFill>
          <a:ln>
            <a:noFill/>
            <a:prstDash val="sysDot"/>
          </a:ln>
        </p:spPr>
        <p:txBody>
          <a:bodyPr wrap="square" rtlCol="0">
            <a:spAutoFit/>
          </a:bodyPr>
          <a:lstStyle/>
          <a:p>
            <a:pPr algn="ctr"/>
            <a:r>
              <a:rPr lang="en-ZA" i="1" dirty="0">
                <a:solidFill>
                  <a:schemeClr val="bg1">
                    <a:lumMod val="50000"/>
                  </a:schemeClr>
                </a:solidFill>
              </a:rPr>
              <a:t>Promotional version</a:t>
            </a:r>
          </a:p>
          <a:p>
            <a:pPr algn="ctr"/>
            <a:r>
              <a:rPr lang="en-ZA" i="1" dirty="0">
                <a:solidFill>
                  <a:schemeClr val="bg1">
                    <a:lumMod val="50000"/>
                  </a:schemeClr>
                </a:solidFill>
              </a:rPr>
              <a:t>Additional changes may apply</a:t>
            </a:r>
          </a:p>
        </p:txBody>
      </p:sp>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4CA4E-52EA-F43D-E11C-0D911A9878D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E26D98F-7F8A-8261-B44B-189B4082D02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C8E2E5F3-F466-836C-D5FD-10B7B83D49E0}"/>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CBE0038-3877-E372-0DFD-E783A49A2864}"/>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133D390-9009-6807-3A5F-B5B03C0AF66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435DB165-BE0C-C729-0F34-54A362AE34F3}"/>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 OF AN ALTERNATING QUANTITY ON AN INDUCTOR</a:t>
            </a:r>
          </a:p>
          <a:p>
            <a:pPr>
              <a:lnSpc>
                <a:spcPct val="150000"/>
              </a:lnSpc>
            </a:pPr>
            <a:r>
              <a:rPr lang="en-ZA" sz="2400" dirty="0">
                <a:latin typeface="Arial" panose="020B0604020202020204" pitchFamily="34" charset="0"/>
                <a:cs typeface="Arial" panose="020B0604020202020204" pitchFamily="34" charset="0"/>
              </a:rPr>
              <a:t>The figure below illustrates an inductor connected across an alternating current supply (a) and (b) illustrates a graphical representation of the phase relationship between the current and the supply voltage whereas (c) illustrates a phasor diagram. </a:t>
            </a:r>
          </a:p>
          <a:p>
            <a:pPr>
              <a:lnSpc>
                <a:spcPct val="150000"/>
              </a:lnSpc>
            </a:pPr>
            <a:endParaRPr lang="en-ZA" sz="2400" dirty="0">
              <a:latin typeface="Arial" panose="020B0604020202020204" pitchFamily="34" charset="0"/>
              <a:cs typeface="Arial" panose="020B0604020202020204" pitchFamily="34" charset="0"/>
            </a:endParaRPr>
          </a:p>
        </p:txBody>
      </p:sp>
      <p:pic>
        <p:nvPicPr>
          <p:cNvPr id="3" name="Picture 2" descr="A diagram of a function&#10;&#10;Description automatically generated">
            <a:extLst>
              <a:ext uri="{FF2B5EF4-FFF2-40B4-BE49-F238E27FC236}">
                <a16:creationId xmlns:a16="http://schemas.microsoft.com/office/drawing/2014/main" id="{06CF531E-1276-ED8A-95B3-D3716F78C525}"/>
              </a:ext>
            </a:extLst>
          </p:cNvPr>
          <p:cNvPicPr>
            <a:picLocks noChangeAspect="1"/>
          </p:cNvPicPr>
          <p:nvPr/>
        </p:nvPicPr>
        <p:blipFill rotWithShape="1">
          <a:blip r:embed="rId3"/>
          <a:srcRect l="2373"/>
          <a:stretch/>
        </p:blipFill>
        <p:spPr>
          <a:xfrm>
            <a:off x="4985656" y="4243499"/>
            <a:ext cx="5058191" cy="1488505"/>
          </a:xfrm>
          <a:prstGeom prst="rect">
            <a:avLst/>
          </a:prstGeom>
        </p:spPr>
      </p:pic>
    </p:spTree>
    <p:extLst>
      <p:ext uri="{BB962C8B-B14F-4D97-AF65-F5344CB8AC3E}">
        <p14:creationId xmlns:p14="http://schemas.microsoft.com/office/powerpoint/2010/main" val="67380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E283-0060-2584-9D5B-FFA3C012094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BBF176C-7CE1-9B1D-8343-EFE44277AA2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781D707-2275-6A6F-1C1F-5AD5803AC33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0313F8C8-59DF-0C3E-B40D-2E53ED66B08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06A1E7C-7F7A-5D66-3D4A-4580D8DE9DB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D8FE0DD0-5686-B5F8-1B82-D3A277272AEB}"/>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 OF AN ALTERNATING QUANTITY ON A CAPACITOR</a:t>
            </a:r>
          </a:p>
          <a:p>
            <a:pPr>
              <a:lnSpc>
                <a:spcPct val="150000"/>
              </a:lnSpc>
            </a:pPr>
            <a:r>
              <a:rPr lang="en-ZA" sz="2400" dirty="0">
                <a:latin typeface="Arial" panose="020B0604020202020204" pitchFamily="34" charset="0"/>
                <a:cs typeface="Arial" panose="020B0604020202020204" pitchFamily="34" charset="0"/>
              </a:rPr>
              <a:t>The figure below illustrates a capacitor connected across an alternating current supply (a) and (b) illustrates a graphical representation of the phase relationship between the current and the supply voltage whereas (c) illustrates a phasor diagram. </a:t>
            </a:r>
          </a:p>
          <a:p>
            <a:pPr>
              <a:lnSpc>
                <a:spcPct val="150000"/>
              </a:lnSpc>
            </a:pPr>
            <a:endParaRPr lang="en-ZA" sz="2400" dirty="0">
              <a:latin typeface="Arial" panose="020B0604020202020204" pitchFamily="34" charset="0"/>
              <a:cs typeface="Arial" panose="020B0604020202020204" pitchFamily="34" charset="0"/>
            </a:endParaRPr>
          </a:p>
        </p:txBody>
      </p:sp>
      <p:pic>
        <p:nvPicPr>
          <p:cNvPr id="4" name="Picture 3" descr="A diagram of a function&#10;&#10;Description automatically generated">
            <a:extLst>
              <a:ext uri="{FF2B5EF4-FFF2-40B4-BE49-F238E27FC236}">
                <a16:creationId xmlns:a16="http://schemas.microsoft.com/office/drawing/2014/main" id="{663E6A52-0B71-F635-90ED-FD9A21603799}"/>
              </a:ext>
            </a:extLst>
          </p:cNvPr>
          <p:cNvPicPr>
            <a:picLocks noChangeAspect="1"/>
          </p:cNvPicPr>
          <p:nvPr/>
        </p:nvPicPr>
        <p:blipFill>
          <a:blip r:embed="rId3"/>
          <a:stretch>
            <a:fillRect/>
          </a:stretch>
        </p:blipFill>
        <p:spPr>
          <a:xfrm>
            <a:off x="2752246" y="4525816"/>
            <a:ext cx="5496018" cy="1459880"/>
          </a:xfrm>
          <a:prstGeom prst="rect">
            <a:avLst/>
          </a:prstGeom>
        </p:spPr>
      </p:pic>
    </p:spTree>
    <p:extLst>
      <p:ext uri="{BB962C8B-B14F-4D97-AF65-F5344CB8AC3E}">
        <p14:creationId xmlns:p14="http://schemas.microsoft.com/office/powerpoint/2010/main" val="127345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441E-CE83-4F28-EA79-6A0F6E88D34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8079DCB-3572-B392-A287-3A811C5DA9F8}"/>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C876D9AC-2234-6999-C1AD-BBB2DDD77A51}"/>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48AB75CB-9632-DB66-5D42-DA9A3C82836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FFD91E3-0C12-D5BF-1B21-D84F9B72B94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A4535AE2-537E-426E-DB94-7117955BE3E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SERIES RL-NETWORK</a:t>
            </a:r>
          </a:p>
          <a:p>
            <a:pPr>
              <a:lnSpc>
                <a:spcPct val="150000"/>
              </a:lnSpc>
            </a:pPr>
            <a:r>
              <a:rPr lang="en-ZA" sz="2400" dirty="0">
                <a:latin typeface="Arial" panose="020B0604020202020204" pitchFamily="34" charset="0"/>
                <a:cs typeface="Arial" panose="020B0604020202020204" pitchFamily="34" charset="0"/>
              </a:rPr>
              <a:t>A network consisting of an inductor and resistor connected in series is illustrated below.</a:t>
            </a:r>
          </a:p>
        </p:txBody>
      </p:sp>
      <p:pic>
        <p:nvPicPr>
          <p:cNvPr id="3" name="Picture 2" descr="A diagram of a circuit&#10;&#10;Description automatically generated">
            <a:extLst>
              <a:ext uri="{FF2B5EF4-FFF2-40B4-BE49-F238E27FC236}">
                <a16:creationId xmlns:a16="http://schemas.microsoft.com/office/drawing/2014/main" id="{8AFA46B6-1C8E-6E51-2316-1ECE85B01096}"/>
              </a:ext>
            </a:extLst>
          </p:cNvPr>
          <p:cNvPicPr>
            <a:picLocks noChangeAspect="1"/>
          </p:cNvPicPr>
          <p:nvPr/>
        </p:nvPicPr>
        <p:blipFill rotWithShape="1">
          <a:blip r:embed="rId3"/>
          <a:srcRect b="8817"/>
          <a:stretch/>
        </p:blipFill>
        <p:spPr>
          <a:xfrm>
            <a:off x="4342143" y="3488621"/>
            <a:ext cx="3479800" cy="1621231"/>
          </a:xfrm>
          <a:prstGeom prst="rect">
            <a:avLst/>
          </a:prstGeom>
        </p:spPr>
      </p:pic>
    </p:spTree>
    <p:extLst>
      <p:ext uri="{BB962C8B-B14F-4D97-AF65-F5344CB8AC3E}">
        <p14:creationId xmlns:p14="http://schemas.microsoft.com/office/powerpoint/2010/main" val="36446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D2FB-0979-7397-C3AB-C3D19F788E4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B3DDCBD-58FB-020A-77C7-AB1D0D3C7FCF}"/>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9DA44F0A-5BDA-3E0D-C686-3595E208AD8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5EFE2F6-5A0F-2545-CB85-EE7CCFD69A4D}"/>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38B0CBF-1706-9686-DE41-2B113E05AC99}"/>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A493813F-8279-E319-0012-046F48BF911E}"/>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SERIES RC-NETWORK</a:t>
            </a:r>
          </a:p>
          <a:p>
            <a:pPr>
              <a:lnSpc>
                <a:spcPct val="150000"/>
              </a:lnSpc>
            </a:pPr>
            <a:r>
              <a:rPr lang="en-ZA" sz="2400" dirty="0">
                <a:latin typeface="Arial" panose="020B0604020202020204" pitchFamily="34" charset="0"/>
                <a:cs typeface="Arial" panose="020B0604020202020204" pitchFamily="34" charset="0"/>
              </a:rPr>
              <a:t>A network consisting of a capacitor and resistor connected in series is illustrated below.</a:t>
            </a:r>
          </a:p>
        </p:txBody>
      </p:sp>
      <p:pic>
        <p:nvPicPr>
          <p:cNvPr id="4" name="Picture 3" descr="A diagram of a circuit&#10;&#10;Description automatically generated">
            <a:extLst>
              <a:ext uri="{FF2B5EF4-FFF2-40B4-BE49-F238E27FC236}">
                <a16:creationId xmlns:a16="http://schemas.microsoft.com/office/drawing/2014/main" id="{F06F9AED-A1E3-BA4C-29CA-50D43BFCCDE2}"/>
              </a:ext>
            </a:extLst>
          </p:cNvPr>
          <p:cNvPicPr>
            <a:picLocks noChangeAspect="1"/>
          </p:cNvPicPr>
          <p:nvPr/>
        </p:nvPicPr>
        <p:blipFill>
          <a:blip r:embed="rId3"/>
          <a:stretch>
            <a:fillRect/>
          </a:stretch>
        </p:blipFill>
        <p:spPr>
          <a:xfrm>
            <a:off x="4115067" y="3568279"/>
            <a:ext cx="3933952" cy="1982343"/>
          </a:xfrm>
          <a:prstGeom prst="rect">
            <a:avLst/>
          </a:prstGeom>
        </p:spPr>
      </p:pic>
    </p:spTree>
    <p:extLst>
      <p:ext uri="{BB962C8B-B14F-4D97-AF65-F5344CB8AC3E}">
        <p14:creationId xmlns:p14="http://schemas.microsoft.com/office/powerpoint/2010/main" val="139223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CAFDA-22A5-2E2B-D0D6-9EAA9BBA129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A950B7B-BEE0-5714-6E32-CB9E02C710D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9BA413DE-53C1-2C7F-7B1E-4104F6A0C74D}"/>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06690FB-1A19-258A-B7C2-1ECC3C23FBE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62C01FA-C3DB-B9D5-EE74-FB7D9003C9D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425924D3-CD56-1086-3AEF-BE7BE2617D86}"/>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SERIES RLC-NETWORK</a:t>
            </a:r>
          </a:p>
          <a:p>
            <a:pPr>
              <a:lnSpc>
                <a:spcPct val="150000"/>
              </a:lnSpc>
            </a:pPr>
            <a:r>
              <a:rPr lang="en-ZA" sz="2400" dirty="0">
                <a:latin typeface="Arial" panose="020B0604020202020204" pitchFamily="34" charset="0"/>
                <a:cs typeface="Arial" panose="020B0604020202020204" pitchFamily="34" charset="0"/>
              </a:rPr>
              <a:t>A network consisting of a resistor, capacitor and inductor connected in series is illustrated below.</a:t>
            </a:r>
          </a:p>
        </p:txBody>
      </p:sp>
      <p:pic>
        <p:nvPicPr>
          <p:cNvPr id="3" name="Picture 2" descr="A diagram of electrical components&#10;&#10;Description automatically generated">
            <a:extLst>
              <a:ext uri="{FF2B5EF4-FFF2-40B4-BE49-F238E27FC236}">
                <a16:creationId xmlns:a16="http://schemas.microsoft.com/office/drawing/2014/main" id="{375D187C-8AAC-927A-E538-B2FA8364859C}"/>
              </a:ext>
            </a:extLst>
          </p:cNvPr>
          <p:cNvPicPr>
            <a:picLocks noChangeAspect="1"/>
          </p:cNvPicPr>
          <p:nvPr/>
        </p:nvPicPr>
        <p:blipFill>
          <a:blip r:embed="rId3"/>
          <a:stretch>
            <a:fillRect/>
          </a:stretch>
        </p:blipFill>
        <p:spPr>
          <a:xfrm>
            <a:off x="4132593" y="3593762"/>
            <a:ext cx="3898900" cy="1892300"/>
          </a:xfrm>
          <a:prstGeom prst="rect">
            <a:avLst/>
          </a:prstGeom>
        </p:spPr>
      </p:pic>
    </p:spTree>
    <p:extLst>
      <p:ext uri="{BB962C8B-B14F-4D97-AF65-F5344CB8AC3E}">
        <p14:creationId xmlns:p14="http://schemas.microsoft.com/office/powerpoint/2010/main" val="363748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E91A-B14B-A97A-E0B9-A28C66D43BA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88B3588-B72A-7113-3F0B-E7115737B01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2AD36D-433B-19B7-C212-4723C98A848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A199DFBB-590D-8C62-212A-3060717AB6BF}"/>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27D0230-91EF-BA7F-1BF4-6AEC33BA183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9CAB2B38-EE95-6D4B-606B-426C3F15DC5F}"/>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RESONANCE</a:t>
            </a:r>
          </a:p>
          <a:p>
            <a:pPr>
              <a:lnSpc>
                <a:spcPct val="150000"/>
              </a:lnSpc>
            </a:pPr>
            <a:r>
              <a:rPr lang="en-ZA" sz="2400" dirty="0">
                <a:latin typeface="Arial" panose="020B0604020202020204" pitchFamily="34" charset="0"/>
                <a:cs typeface="Arial" panose="020B0604020202020204" pitchFamily="34" charset="0"/>
              </a:rPr>
              <a:t>Resonance is a condition that will occur in a series- or parallel RLC-network when the inductive reactance equals the capacitive reactance. The graph representing resonance is below. </a:t>
            </a:r>
          </a:p>
          <a:p>
            <a:pPr>
              <a:lnSpc>
                <a:spcPct val="150000"/>
              </a:lnSpc>
            </a:pPr>
            <a:endParaRPr lang="en-ZA" sz="2400" dirty="0">
              <a:latin typeface="Arial" panose="020B0604020202020204" pitchFamily="34" charset="0"/>
              <a:cs typeface="Arial" panose="020B0604020202020204" pitchFamily="34" charset="0"/>
            </a:endParaRPr>
          </a:p>
        </p:txBody>
      </p:sp>
      <p:pic>
        <p:nvPicPr>
          <p:cNvPr id="4" name="Picture 3" descr="A diagram of a function&#10;&#10;Description automatically generated">
            <a:extLst>
              <a:ext uri="{FF2B5EF4-FFF2-40B4-BE49-F238E27FC236}">
                <a16:creationId xmlns:a16="http://schemas.microsoft.com/office/drawing/2014/main" id="{B722DA64-276F-06DA-7D89-82C640E629EC}"/>
              </a:ext>
            </a:extLst>
          </p:cNvPr>
          <p:cNvPicPr>
            <a:picLocks noChangeAspect="1"/>
          </p:cNvPicPr>
          <p:nvPr/>
        </p:nvPicPr>
        <p:blipFill>
          <a:blip r:embed="rId3"/>
          <a:stretch>
            <a:fillRect/>
          </a:stretch>
        </p:blipFill>
        <p:spPr>
          <a:xfrm>
            <a:off x="4956122" y="4227712"/>
            <a:ext cx="2251841" cy="1927423"/>
          </a:xfrm>
          <a:prstGeom prst="rect">
            <a:avLst/>
          </a:prstGeom>
        </p:spPr>
      </p:pic>
    </p:spTree>
    <p:extLst>
      <p:ext uri="{BB962C8B-B14F-4D97-AF65-F5344CB8AC3E}">
        <p14:creationId xmlns:p14="http://schemas.microsoft.com/office/powerpoint/2010/main" val="413040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A187-1BDA-893D-B0AC-95C444FAAC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0A55080-5C2E-D23B-AEF7-50E0B12B5347}"/>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F3E99C3D-D8D9-B61C-D42C-EC4A9D3FB37A}"/>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380FBBE8-52CB-2F0B-1E15-44ADF137A1C5}"/>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1B23F0D-ED98-69FF-5E12-1533108A25D3}"/>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F09CB417-5CFB-39B7-0398-07FC5ECF5917}"/>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PARALLEL RL- NETWORKS</a:t>
            </a:r>
          </a:p>
          <a:p>
            <a:pPr>
              <a:lnSpc>
                <a:spcPct val="150000"/>
              </a:lnSpc>
            </a:pPr>
            <a:r>
              <a:rPr lang="en-ZA" sz="2400" dirty="0">
                <a:latin typeface="Arial" panose="020B0604020202020204" pitchFamily="34" charset="0"/>
                <a:cs typeface="Arial" panose="020B0604020202020204" pitchFamily="34" charset="0"/>
              </a:rPr>
              <a:t>A parallel network consisting of an inductor and resistor connected in parallel is illustrated below.</a:t>
            </a:r>
          </a:p>
          <a:p>
            <a:pPr>
              <a:lnSpc>
                <a:spcPct val="150000"/>
              </a:lnSpc>
            </a:pPr>
            <a:endParaRPr lang="en-ZA" sz="2400" dirty="0">
              <a:latin typeface="Arial" panose="020B0604020202020204" pitchFamily="34" charset="0"/>
              <a:cs typeface="Arial" panose="020B0604020202020204" pitchFamily="34" charset="0"/>
            </a:endParaRPr>
          </a:p>
        </p:txBody>
      </p:sp>
      <p:pic>
        <p:nvPicPr>
          <p:cNvPr id="3" name="Picture 2" descr="A diagram of a circuit&#10;&#10;Description automatically generated">
            <a:extLst>
              <a:ext uri="{FF2B5EF4-FFF2-40B4-BE49-F238E27FC236}">
                <a16:creationId xmlns:a16="http://schemas.microsoft.com/office/drawing/2014/main" id="{7ACCCD46-0E0B-9823-0CF3-CB3689A1C4E5}"/>
              </a:ext>
            </a:extLst>
          </p:cNvPr>
          <p:cNvPicPr>
            <a:picLocks noChangeAspect="1"/>
          </p:cNvPicPr>
          <p:nvPr/>
        </p:nvPicPr>
        <p:blipFill>
          <a:blip r:embed="rId3"/>
          <a:stretch>
            <a:fillRect/>
          </a:stretch>
        </p:blipFill>
        <p:spPr>
          <a:xfrm>
            <a:off x="4761243" y="3557737"/>
            <a:ext cx="2641600" cy="2159000"/>
          </a:xfrm>
          <a:prstGeom prst="rect">
            <a:avLst/>
          </a:prstGeom>
        </p:spPr>
      </p:pic>
    </p:spTree>
    <p:extLst>
      <p:ext uri="{BB962C8B-B14F-4D97-AF65-F5344CB8AC3E}">
        <p14:creationId xmlns:p14="http://schemas.microsoft.com/office/powerpoint/2010/main" val="311347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05EFD-585F-B8A5-1405-589B46F47D3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3AF68A6-3E43-3CAA-5ABE-96352DBE32DF}"/>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F9F6C0D5-4C9C-DC35-A230-C74CC641936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90A71FD-6423-0E74-A5E6-9796A9D5F28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AF4040-1095-3D3B-B98F-1710D3CFF3B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3B49231D-C188-6177-77E9-6C0CE679936C}"/>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PARALLEL RC- NETWORKS</a:t>
            </a:r>
          </a:p>
          <a:p>
            <a:pPr>
              <a:lnSpc>
                <a:spcPct val="150000"/>
              </a:lnSpc>
            </a:pPr>
            <a:r>
              <a:rPr lang="en-ZA" sz="2400" dirty="0">
                <a:latin typeface="Arial" panose="020B0604020202020204" pitchFamily="34" charset="0"/>
                <a:cs typeface="Arial" panose="020B0604020202020204" pitchFamily="34" charset="0"/>
              </a:rPr>
              <a:t>A parallel network consisting of a capacitor and resistor connected in parallel is illustrated below.</a:t>
            </a:r>
          </a:p>
          <a:p>
            <a:pPr>
              <a:lnSpc>
                <a:spcPct val="150000"/>
              </a:lnSpc>
            </a:pPr>
            <a:endParaRPr lang="en-ZA" sz="2400" dirty="0">
              <a:latin typeface="Arial" panose="020B0604020202020204" pitchFamily="34" charset="0"/>
              <a:cs typeface="Arial" panose="020B0604020202020204" pitchFamily="34" charset="0"/>
            </a:endParaRPr>
          </a:p>
        </p:txBody>
      </p:sp>
      <p:pic>
        <p:nvPicPr>
          <p:cNvPr id="6" name="Picture 5" descr="A diagram of a circuit&#10;&#10;Description automatically generated">
            <a:extLst>
              <a:ext uri="{FF2B5EF4-FFF2-40B4-BE49-F238E27FC236}">
                <a16:creationId xmlns:a16="http://schemas.microsoft.com/office/drawing/2014/main" id="{15D4A939-C771-C71E-AA24-3DD71ECBBF6D}"/>
              </a:ext>
            </a:extLst>
          </p:cNvPr>
          <p:cNvPicPr>
            <a:picLocks noChangeAspect="1"/>
          </p:cNvPicPr>
          <p:nvPr/>
        </p:nvPicPr>
        <p:blipFill>
          <a:blip r:embed="rId3"/>
          <a:stretch>
            <a:fillRect/>
          </a:stretch>
        </p:blipFill>
        <p:spPr>
          <a:xfrm>
            <a:off x="4872317" y="3467434"/>
            <a:ext cx="2438400" cy="1905000"/>
          </a:xfrm>
          <a:prstGeom prst="rect">
            <a:avLst/>
          </a:prstGeom>
        </p:spPr>
      </p:pic>
    </p:spTree>
    <p:extLst>
      <p:ext uri="{BB962C8B-B14F-4D97-AF65-F5344CB8AC3E}">
        <p14:creationId xmlns:p14="http://schemas.microsoft.com/office/powerpoint/2010/main" val="9958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A504-9EDB-7BE8-1CE4-CCCA8720FD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ED0B5DA-4895-E9F4-C398-F61666964A27}"/>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6680AACF-0A91-5881-5013-642D5B3D2D41}"/>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380EE670-E123-883F-FB4D-D8CC8A9DEFB1}"/>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3E87529-0C24-DCF5-0D2C-DFF48ECA6879}"/>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9F6EE859-7244-02E9-5A1A-C2F523C0AD35}"/>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PARALLEL RLC- NETWORKS</a:t>
            </a:r>
          </a:p>
          <a:p>
            <a:pPr>
              <a:lnSpc>
                <a:spcPct val="150000"/>
              </a:lnSpc>
            </a:pPr>
            <a:r>
              <a:rPr lang="en-ZA" sz="2400" dirty="0">
                <a:latin typeface="Arial" panose="020B0604020202020204" pitchFamily="34" charset="0"/>
                <a:cs typeface="Arial" panose="020B0604020202020204" pitchFamily="34" charset="0"/>
              </a:rPr>
              <a:t>A parallel network consisting of a capacitor, inductor and resistor connected in parallel is illustrated below.</a:t>
            </a:r>
          </a:p>
          <a:p>
            <a:pPr>
              <a:lnSpc>
                <a:spcPct val="150000"/>
              </a:lnSpc>
            </a:pPr>
            <a:endParaRPr lang="en-ZA" sz="2400" dirty="0">
              <a:latin typeface="Arial" panose="020B0604020202020204" pitchFamily="34" charset="0"/>
              <a:cs typeface="Arial" panose="020B0604020202020204" pitchFamily="34" charset="0"/>
            </a:endParaRPr>
          </a:p>
        </p:txBody>
      </p:sp>
      <p:pic>
        <p:nvPicPr>
          <p:cNvPr id="3" name="Picture 2" descr="A diagram of a circuit&#10;&#10;Description automatically generated">
            <a:extLst>
              <a:ext uri="{FF2B5EF4-FFF2-40B4-BE49-F238E27FC236}">
                <a16:creationId xmlns:a16="http://schemas.microsoft.com/office/drawing/2014/main" id="{C1BBF686-DA0F-48CD-E407-FABB83E54D64}"/>
              </a:ext>
            </a:extLst>
          </p:cNvPr>
          <p:cNvPicPr>
            <a:picLocks noChangeAspect="1"/>
          </p:cNvPicPr>
          <p:nvPr/>
        </p:nvPicPr>
        <p:blipFill>
          <a:blip r:embed="rId3"/>
          <a:stretch>
            <a:fillRect/>
          </a:stretch>
        </p:blipFill>
        <p:spPr>
          <a:xfrm>
            <a:off x="4668568" y="3429000"/>
            <a:ext cx="2330083" cy="2519008"/>
          </a:xfrm>
          <a:prstGeom prst="rect">
            <a:avLst/>
          </a:prstGeom>
        </p:spPr>
      </p:pic>
    </p:spTree>
    <p:extLst>
      <p:ext uri="{BB962C8B-B14F-4D97-AF65-F5344CB8AC3E}">
        <p14:creationId xmlns:p14="http://schemas.microsoft.com/office/powerpoint/2010/main" val="168498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51AF-B781-5E86-D407-312FF919E97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B80F94-93C1-67F7-B393-9A32F9CC5A1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347006A-324B-494D-BBA8-02F308407620}"/>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4DE5AEE-8FA6-26E3-FF5A-7CD7E157B68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947CE51-B60D-089C-4395-704F3BFCE739}"/>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2CA01E97-C6DD-FE35-69B5-C312B0473BDB}"/>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Q-FACTOR, BANDWIDTH AND COMPLEX NOTATION</a:t>
            </a:r>
          </a:p>
          <a:p>
            <a:pPr>
              <a:lnSpc>
                <a:spcPct val="150000"/>
              </a:lnSpc>
            </a:pPr>
            <a:r>
              <a:rPr lang="en-ZA" sz="2400" b="1" dirty="0">
                <a:latin typeface="Arial" panose="020B0604020202020204" pitchFamily="34" charset="0"/>
                <a:cs typeface="Arial" panose="020B0604020202020204" pitchFamily="34" charset="0"/>
              </a:rPr>
              <a:t>Quality factor</a:t>
            </a:r>
            <a:r>
              <a:rPr lang="en-ZA" sz="2400" dirty="0">
                <a:latin typeface="Arial" panose="020B0604020202020204" pitchFamily="34" charset="0"/>
                <a:cs typeface="Arial" panose="020B0604020202020204" pitchFamily="34" charset="0"/>
              </a:rPr>
              <a:t> is the ratio of true power to reactive power in a resonant circuit or the ratio of inductive reactance to winding resistance in an inductor. </a:t>
            </a:r>
          </a:p>
          <a:p>
            <a:pPr>
              <a:lnSpc>
                <a:spcPct val="150000"/>
              </a:lnSpc>
            </a:pPr>
            <a:r>
              <a:rPr lang="en-ZA" sz="2400" b="1" dirty="0">
                <a:latin typeface="Arial" panose="020B0604020202020204" pitchFamily="34" charset="0"/>
                <a:cs typeface="Arial" panose="020B0604020202020204" pitchFamily="34" charset="0"/>
              </a:rPr>
              <a:t>Bandwidth</a:t>
            </a:r>
            <a:r>
              <a:rPr lang="en-ZA" sz="2400" dirty="0">
                <a:latin typeface="Arial" panose="020B0604020202020204" pitchFamily="34" charset="0"/>
                <a:cs typeface="Arial" panose="020B0604020202020204" pitchFamily="34" charset="0"/>
              </a:rPr>
              <a:t> is the range of frequencies between f1 and f2 where the power has fallen or dropped to half its value; also known as the half-power point.</a:t>
            </a:r>
          </a:p>
          <a:p>
            <a:pPr>
              <a:lnSpc>
                <a:spcPct val="150000"/>
              </a:lnSpc>
            </a:pPr>
            <a:r>
              <a:rPr lang="en-ZA" sz="2400" b="1" dirty="0">
                <a:latin typeface="Arial" panose="020B0604020202020204" pitchFamily="34" charset="0"/>
                <a:cs typeface="Arial" panose="020B0604020202020204" pitchFamily="34" charset="0"/>
              </a:rPr>
              <a:t>Complex notation</a:t>
            </a:r>
            <a:r>
              <a:rPr lang="en-ZA" sz="2400" dirty="0">
                <a:latin typeface="Arial" panose="020B0604020202020204" pitchFamily="34" charset="0"/>
                <a:cs typeface="Arial" panose="020B0604020202020204" pitchFamily="34" charset="0"/>
              </a:rPr>
              <a:t> is a method used to calculate different quantities in alternating current networks in modulus and angle form.</a:t>
            </a:r>
          </a:p>
        </p:txBody>
      </p:sp>
    </p:spTree>
    <p:extLst>
      <p:ext uri="{BB962C8B-B14F-4D97-AF65-F5344CB8AC3E}">
        <p14:creationId xmlns:p14="http://schemas.microsoft.com/office/powerpoint/2010/main" val="225971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following theorems are important to know:</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Kirchhoff ’s laws;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Superposition Theorem;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Thevenin’s Theorem;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Norton’s Theorem;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Maximum power transfer.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Network theorems</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DED5-8A97-2D14-4526-B03052E3126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CB60238-6EA9-353A-9FC7-D23CB0C6F32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E132562D-B339-E197-8F48-074E246C585C}"/>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841D991B-320B-602F-B949-25C63A226815}"/>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0982DA8-E31C-2504-D502-0D25E28A0FE9}"/>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 the field of electronics there are two main elements that are used in the manufacture of semi-conductor devices or components, namely silicon and germanium. These elements do not have the same atomic weight or number of orbiting electrons, they do however have one aspect in common: there are four valence electrons in its valence shell although the orbital designation is different. </a:t>
            </a:r>
          </a:p>
        </p:txBody>
      </p:sp>
      <p:sp>
        <p:nvSpPr>
          <p:cNvPr id="9" name="TextBox 8">
            <a:extLst>
              <a:ext uri="{FF2B5EF4-FFF2-40B4-BE49-F238E27FC236}">
                <a16:creationId xmlns:a16="http://schemas.microsoft.com/office/drawing/2014/main" id="{E57093D5-FA85-41C9-E343-535047AB4378}"/>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Electronic power control</a:t>
            </a:r>
          </a:p>
        </p:txBody>
      </p:sp>
    </p:spTree>
    <p:extLst>
      <p:ext uri="{BB962C8B-B14F-4D97-AF65-F5344CB8AC3E}">
        <p14:creationId xmlns:p14="http://schemas.microsoft.com/office/powerpoint/2010/main" val="92501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F4B9-C990-04BC-2AB0-A665DFF9C4A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629BB8E-1FF2-50FE-BE2F-7E876916E0D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046887F-F5B4-4A3F-CDEF-6AD4E9AE51C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6E776CFF-7481-9A84-675C-F7B7C1FEE39C}"/>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3EDD5F2-F0EC-23DA-1E2F-C40EAD0FF88E}"/>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60EC73FF-D57C-48F3-280E-40A4CFA8621F}"/>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SEMI-CONDUCTOR DIODES</a:t>
            </a:r>
          </a:p>
          <a:p>
            <a:pPr>
              <a:lnSpc>
                <a:spcPct val="150000"/>
              </a:lnSpc>
            </a:pPr>
            <a:r>
              <a:rPr lang="en-ZA" sz="2400" dirty="0">
                <a:latin typeface="Arial" panose="020B0604020202020204" pitchFamily="34" charset="0"/>
                <a:cs typeface="Arial" panose="020B0604020202020204" pitchFamily="34" charset="0"/>
              </a:rPr>
              <a:t>A semi-conductor is a material that has a conductance value between that of a conductor and an insulator, such as silicon and germanium.</a:t>
            </a:r>
          </a:p>
          <a:p>
            <a:pPr>
              <a:lnSpc>
                <a:spcPct val="150000"/>
              </a:lnSpc>
            </a:pPr>
            <a:r>
              <a:rPr lang="en-ZA" sz="2400" dirty="0">
                <a:latin typeface="Arial" panose="020B0604020202020204" pitchFamily="34" charset="0"/>
                <a:cs typeface="Arial" panose="020B0604020202020204" pitchFamily="34" charset="0"/>
              </a:rPr>
              <a:t>A diode is a two-terminal electronic device that conducts currents in one direction.</a:t>
            </a:r>
          </a:p>
        </p:txBody>
      </p:sp>
    </p:spTree>
    <p:extLst>
      <p:ext uri="{BB962C8B-B14F-4D97-AF65-F5344CB8AC3E}">
        <p14:creationId xmlns:p14="http://schemas.microsoft.com/office/powerpoint/2010/main" val="231251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6D8BF-4F7E-860D-4C20-DC0968B6F0C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140CC7F-BD90-BF51-7448-2DE777F66BE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5531710C-36BB-38ED-1DBB-FD7C8D572C2C}"/>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5B4C666-EA6C-91D5-AD0E-189759B2B39F}"/>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F461CD4-486F-B8CD-09B3-C6580EDDF8C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33049881-1CDA-B2CD-ADAB-260B0BBAC740}"/>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PN-JUNCTIONS</a:t>
            </a:r>
          </a:p>
          <a:p>
            <a:pPr>
              <a:lnSpc>
                <a:spcPct val="150000"/>
              </a:lnSpc>
            </a:pPr>
            <a:r>
              <a:rPr lang="en-ZA" sz="2400" dirty="0">
                <a:latin typeface="Arial" panose="020B0604020202020204" pitchFamily="34" charset="0"/>
                <a:cs typeface="Arial" panose="020B0604020202020204" pitchFamily="34" charset="0"/>
              </a:rPr>
              <a:t>A PN-junction is formed when a P-type material and an N-type material is joined together. This joining together is not an electrical junction but is a junction which is achieved through a manufacturing process. </a:t>
            </a:r>
          </a:p>
        </p:txBody>
      </p:sp>
    </p:spTree>
    <p:extLst>
      <p:ext uri="{BB962C8B-B14F-4D97-AF65-F5344CB8AC3E}">
        <p14:creationId xmlns:p14="http://schemas.microsoft.com/office/powerpoint/2010/main" val="363680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2C84-5EF6-CEC9-0312-607FB52F82F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4DF408C-838C-5883-526C-3A9D0889212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6D0BFDBE-1ECC-308F-479D-6748284215B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3BECA12-2A7E-C3FD-5170-E06D6B016EB0}"/>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7E85376-0298-D96E-466A-067798C88E6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8E5B13DA-5E7A-9B0B-5E04-B7DD1FE1DEDF}"/>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REVERSE-BIASED PN-JUNCTIONS</a:t>
            </a:r>
          </a:p>
          <a:p>
            <a:pPr>
              <a:lnSpc>
                <a:spcPct val="150000"/>
              </a:lnSpc>
            </a:pPr>
            <a:r>
              <a:rPr lang="en-ZA" sz="2400" dirty="0">
                <a:latin typeface="Arial" panose="020B0604020202020204" pitchFamily="34" charset="0"/>
                <a:cs typeface="Arial" panose="020B0604020202020204" pitchFamily="34" charset="0"/>
              </a:rPr>
              <a:t>Reverse bias happens when the voltage across a diode permits current flow in the opposite direction. </a:t>
            </a:r>
          </a:p>
        </p:txBody>
      </p:sp>
    </p:spTree>
    <p:extLst>
      <p:ext uri="{BB962C8B-B14F-4D97-AF65-F5344CB8AC3E}">
        <p14:creationId xmlns:p14="http://schemas.microsoft.com/office/powerpoint/2010/main" val="294955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8B118-3F51-E4B2-E45A-BD979968A64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7FF7E8-96E0-213B-46D9-7F063E9C6756}"/>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FEEB833C-469D-4EEA-0958-91D862A46936}"/>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CA854377-D4CF-1139-C737-81397E027ABE}"/>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041B986-3E6C-DAFC-1EAC-7DE92350CCC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5A00AF25-C335-4CB4-C654-F4599A5A3360}"/>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FORWARD-BIASED PN-JUNCTIONS</a:t>
            </a:r>
          </a:p>
          <a:p>
            <a:pPr>
              <a:lnSpc>
                <a:spcPct val="150000"/>
              </a:lnSpc>
            </a:pPr>
            <a:r>
              <a:rPr lang="en-ZA" sz="2400" dirty="0">
                <a:latin typeface="Arial" panose="020B0604020202020204" pitchFamily="34" charset="0"/>
                <a:cs typeface="Arial" panose="020B0604020202020204" pitchFamily="34" charset="0"/>
              </a:rPr>
              <a:t>Under forward-bias conditions electrons from the N-type material will be repelled from the negative terminal of the voltage source and at the same time holes from the P-type material are repelled from the positive terminal of the voltage source and are driven toward the junction.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0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D218E-D83F-FCD8-560B-0E2A2A3A8CE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D0E427E-4ECC-7B78-0212-6930B8FCFCF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82EF1209-FBFC-DC80-DBC0-19730FB73974}"/>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86B20483-E839-A767-95AB-D71A901366D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49D282F-A237-086A-2438-166FD27079C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121A5259-ED10-E55A-0C3B-8B9BE5E9292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CHARACTERISTICS OF A DIODE</a:t>
            </a:r>
          </a:p>
          <a:p>
            <a:pPr>
              <a:lnSpc>
                <a:spcPct val="150000"/>
              </a:lnSpc>
            </a:pPr>
            <a:r>
              <a:rPr lang="en-ZA" sz="2400" dirty="0">
                <a:latin typeface="Arial" panose="020B0604020202020204" pitchFamily="34" charset="0"/>
                <a:cs typeface="Arial" panose="020B0604020202020204" pitchFamily="34" charset="0"/>
              </a:rPr>
              <a:t>The electrical characteristics of a diode are based on the absolute maximum rating system and provide information pertaining to the maximum values that may not be exceeded for a given diode. </a:t>
            </a:r>
          </a:p>
        </p:txBody>
      </p:sp>
    </p:spTree>
    <p:extLst>
      <p:ext uri="{BB962C8B-B14F-4D97-AF65-F5344CB8AC3E}">
        <p14:creationId xmlns:p14="http://schemas.microsoft.com/office/powerpoint/2010/main" val="243896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E085-67B5-5BBC-B732-3518BD62E83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EFA0B6B-DCE7-1006-282D-3B45CA7165F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E00AFBD3-68E7-3A28-6B86-1EC735285A2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51E32F9-AD49-D015-1784-171B55694A4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0B89FF3-A206-4EEC-2286-37FF0D9412B0}"/>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4BC28F-BE07-7AC5-3418-636C3240A9E8}"/>
                  </a:ext>
                </a:extLst>
              </p:cNvPr>
              <p:cNvSpPr txBox="1"/>
              <p:nvPr/>
            </p:nvSpPr>
            <p:spPr>
              <a:xfrm>
                <a:off x="793376" y="1802775"/>
                <a:ext cx="10596283" cy="25878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DIODE EQUATION</a:t>
                </a:r>
              </a:p>
              <a:p>
                <a:pPr>
                  <a:lnSpc>
                    <a:spcPct val="150000"/>
                  </a:lnSpc>
                </a:pPr>
                <a:r>
                  <a:rPr lang="en-ZA" sz="2400" dirty="0">
                    <a:latin typeface="Arial" panose="020B0604020202020204" pitchFamily="34" charset="0"/>
                    <a:cs typeface="Arial" panose="020B0604020202020204" pitchFamily="34" charset="0"/>
                  </a:rPr>
                  <a:t>Diode equation is a mathematical expression representing the electrical characteristics of diode.</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anose="020B0604020202020204" pitchFamily="34" charset="0"/>
                        </a:rPr>
                        <m:t>𝑖</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cs typeface="Arial" panose="020B0604020202020204" pitchFamily="34" charset="0"/>
                            </a:rPr>
                            <m:t>𝑠</m:t>
                          </m:r>
                        </m:sub>
                      </m:sSub>
                      <m:d>
                        <m:dPr>
                          <m:ctrlPr>
                            <a:rPr lang="en-US" sz="2400" b="0" i="1" smtClean="0">
                              <a:latin typeface="Cambria Math" panose="02040503050406030204" pitchFamily="18" charset="0"/>
                              <a:cs typeface="Arial" panose="020B0604020202020204" pitchFamily="34" charset="0"/>
                            </a:rPr>
                          </m:ctrlPr>
                        </m:dPr>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𝑒</m:t>
                              </m:r>
                            </m:e>
                            <m:sup>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𝑞𝑉</m:t>
                                  </m:r>
                                </m:num>
                                <m:den>
                                  <m:r>
                                    <a:rPr lang="en-US" sz="2400" b="0" i="1" smtClean="0">
                                      <a:latin typeface="Cambria Math" panose="02040503050406030204" pitchFamily="18" charset="0"/>
                                      <a:cs typeface="Arial" panose="020B0604020202020204" pitchFamily="34" charset="0"/>
                                    </a:rPr>
                                    <m:t>𝐾𝑇</m:t>
                                  </m:r>
                                </m:den>
                              </m:f>
                            </m:sup>
                          </m:sSup>
                        </m:e>
                      </m:d>
                      <m:r>
                        <a:rPr lang="en-US" sz="2400" b="0" i="1" smtClean="0">
                          <a:latin typeface="Cambria Math" panose="02040503050406030204" pitchFamily="18" charset="0"/>
                          <a:cs typeface="Arial" panose="020B0604020202020204" pitchFamily="34" charset="0"/>
                        </a:rPr>
                        <m:t>−1</m:t>
                      </m:r>
                    </m:oMath>
                  </m:oMathPara>
                </a14:m>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DF4BC28F-BE07-7AC5-3418-636C3240A9E8}"/>
                  </a:ext>
                </a:extLst>
              </p:cNvPr>
              <p:cNvSpPr txBox="1">
                <a:spLocks noRot="1" noChangeAspect="1" noMove="1" noResize="1" noEditPoints="1" noAdjustHandles="1" noChangeArrowheads="1" noChangeShapeType="1" noTextEdit="1"/>
              </p:cNvSpPr>
              <p:nvPr/>
            </p:nvSpPr>
            <p:spPr>
              <a:xfrm>
                <a:off x="793376" y="1802775"/>
                <a:ext cx="10596283" cy="2587824"/>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255282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46F1-977C-F88F-B5C0-421EDD87742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62C4D7A-E1D3-6615-3060-4579345481A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FE441253-A97C-CDFF-6226-9A3CA5F69F81}"/>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998AB0E7-172B-B38A-F805-05EE44F885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824E273-4A2F-078B-E351-D5886B43C37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F5E87C27-F90E-E281-9AF5-9BEC03FEF8DE}"/>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DIODE LOADLINES</a:t>
            </a:r>
          </a:p>
          <a:p>
            <a:pPr>
              <a:lnSpc>
                <a:spcPct val="150000"/>
              </a:lnSpc>
            </a:pPr>
            <a:r>
              <a:rPr lang="en-ZA" sz="2400" dirty="0">
                <a:latin typeface="Arial" panose="020B0604020202020204" pitchFamily="34" charset="0"/>
                <a:cs typeface="Arial" panose="020B0604020202020204" pitchFamily="34" charset="0"/>
              </a:rPr>
              <a:t>The </a:t>
            </a:r>
            <a:r>
              <a:rPr lang="en-ZA" sz="2400" dirty="0" err="1">
                <a:latin typeface="Arial" panose="020B0604020202020204" pitchFamily="34" charset="0"/>
                <a:cs typeface="Arial" panose="020B0604020202020204" pitchFamily="34" charset="0"/>
              </a:rPr>
              <a:t>loadline</a:t>
            </a:r>
            <a:r>
              <a:rPr lang="en-ZA" sz="2400" dirty="0">
                <a:latin typeface="Arial" panose="020B0604020202020204" pitchFamily="34" charset="0"/>
                <a:cs typeface="Arial" panose="020B0604020202020204" pitchFamily="34" charset="0"/>
              </a:rPr>
              <a:t> for a diode is obtained by considering the maximum values of forward current and the maximum value of the forward bias for a particular rectifier diode.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97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79CD3-81CC-54C0-AA59-5D9B3E14737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AAD6667-6E46-10B8-E9CC-978584E08C66}"/>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D1013FF-8CC8-8B21-E0D7-D1448E1D622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873FA94-7A9A-929F-E30C-1D3537BEA6E4}"/>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5DADF59-9CCD-F545-7D99-E595D6467F5C}"/>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Electronic power control (continued)</a:t>
            </a:r>
          </a:p>
        </p:txBody>
      </p:sp>
      <p:sp>
        <p:nvSpPr>
          <p:cNvPr id="8" name="TextBox 7">
            <a:extLst>
              <a:ext uri="{FF2B5EF4-FFF2-40B4-BE49-F238E27FC236}">
                <a16:creationId xmlns:a16="http://schemas.microsoft.com/office/drawing/2014/main" id="{9BE84423-E9B4-22CE-BED0-8076A00D527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POWER CONTROL SYSTEMS (PCS)</a:t>
            </a:r>
          </a:p>
          <a:p>
            <a:pPr>
              <a:lnSpc>
                <a:spcPct val="150000"/>
              </a:lnSpc>
            </a:pPr>
            <a:r>
              <a:rPr lang="en-ZA" sz="2400" dirty="0">
                <a:latin typeface="Arial" panose="020B0604020202020204" pitchFamily="34" charset="0"/>
                <a:cs typeface="Arial" panose="020B0604020202020204" pitchFamily="34" charset="0"/>
              </a:rPr>
              <a:t>A process control system (PCS) is a system that will handle process control and monitoring of a facility or piece of equipment. </a:t>
            </a:r>
          </a:p>
        </p:txBody>
      </p:sp>
    </p:spTree>
    <p:extLst>
      <p:ext uri="{BB962C8B-B14F-4D97-AF65-F5344CB8AC3E}">
        <p14:creationId xmlns:p14="http://schemas.microsoft.com/office/powerpoint/2010/main" val="1960113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49C6-8638-41B9-5F62-7A8A8C87ADF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86295F5-99B3-8543-462E-10C29F8F544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DAE587B-28A2-1D12-1B2E-50AC1CA4D47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23640DDB-8E3E-4DAC-DB99-E4F9816EEA92}"/>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28A0067-4D27-5B0F-E460-0FA6273674FA}"/>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TRANSFORMERS</a:t>
            </a:r>
          </a:p>
          <a:p>
            <a:pPr>
              <a:lnSpc>
                <a:spcPct val="150000"/>
              </a:lnSpc>
            </a:pPr>
            <a:r>
              <a:rPr lang="en-ZA" sz="2400" dirty="0">
                <a:latin typeface="Arial" panose="020B0604020202020204" pitchFamily="34" charset="0"/>
                <a:cs typeface="Arial" panose="020B0604020202020204" pitchFamily="34" charset="0"/>
              </a:rPr>
              <a:t>A transformer is a device that transfers electrical energy in the form of alternating current. </a:t>
            </a:r>
          </a:p>
        </p:txBody>
      </p:sp>
      <p:sp>
        <p:nvSpPr>
          <p:cNvPr id="9" name="TextBox 8">
            <a:extLst>
              <a:ext uri="{FF2B5EF4-FFF2-40B4-BE49-F238E27FC236}">
                <a16:creationId xmlns:a16="http://schemas.microsoft.com/office/drawing/2014/main" id="{BA0D091A-90AA-23FF-C318-00A0656647D5}"/>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Power supplies</a:t>
            </a:r>
          </a:p>
        </p:txBody>
      </p:sp>
    </p:spTree>
    <p:extLst>
      <p:ext uri="{BB962C8B-B14F-4D97-AF65-F5344CB8AC3E}">
        <p14:creationId xmlns:p14="http://schemas.microsoft.com/office/powerpoint/2010/main" val="176980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Network theorems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KIRCHOFF’S LAWS</a:t>
            </a:r>
          </a:p>
          <a:p>
            <a:pPr>
              <a:lnSpc>
                <a:spcPct val="150000"/>
              </a:lnSpc>
            </a:pPr>
            <a:r>
              <a:rPr lang="en-ZA" sz="2400" b="1" dirty="0">
                <a:latin typeface="Arial" panose="020B0604020202020204" pitchFamily="34" charset="0"/>
                <a:cs typeface="Arial" panose="020B0604020202020204" pitchFamily="34" charset="0"/>
              </a:rPr>
              <a:t>Kirchhoff ’s Current Law</a:t>
            </a:r>
            <a:r>
              <a:rPr lang="en-ZA" sz="2400" dirty="0">
                <a:latin typeface="Arial" panose="020B0604020202020204" pitchFamily="34" charset="0"/>
                <a:cs typeface="Arial" panose="020B0604020202020204" pitchFamily="34" charset="0"/>
              </a:rPr>
              <a:t> states that the algebraic sum of currents entering a point will be equal to the algebraic sum of the currents leaving that point. </a:t>
            </a:r>
          </a:p>
          <a:p>
            <a:pPr>
              <a:lnSpc>
                <a:spcPct val="150000"/>
              </a:lnSpc>
            </a:pPr>
            <a:r>
              <a:rPr lang="en-ZA" sz="2400" b="1" dirty="0">
                <a:latin typeface="Arial" panose="020B0604020202020204" pitchFamily="34" charset="0"/>
                <a:cs typeface="Arial" panose="020B0604020202020204" pitchFamily="34" charset="0"/>
              </a:rPr>
              <a:t>Kirchhoff ’s Voltage Law </a:t>
            </a:r>
            <a:r>
              <a:rPr lang="en-ZA" sz="2400" dirty="0">
                <a:latin typeface="Arial" panose="020B0604020202020204" pitchFamily="34" charset="0"/>
                <a:cs typeface="Arial" panose="020B0604020202020204" pitchFamily="34" charset="0"/>
              </a:rPr>
              <a:t>states that the algebraic sum of the individual voltage drops in a closed network is equal to the algebraic sum of the applied voltage.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71AE5-9287-73BA-EC7B-04A1D456134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B0EFA9-1121-BBF7-350B-63C8925C21E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068F65AC-ACAC-1013-CC08-3FE1A1A23E3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7D1E5CB-8C74-0351-4CEA-0B303C6630B0}"/>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FAEAB8A-726B-EB5E-5C42-424D8AC5D997}"/>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Power supplies (continued)</a:t>
            </a:r>
          </a:p>
        </p:txBody>
      </p:sp>
      <p:sp>
        <p:nvSpPr>
          <p:cNvPr id="8" name="TextBox 7">
            <a:extLst>
              <a:ext uri="{FF2B5EF4-FFF2-40B4-BE49-F238E27FC236}">
                <a16:creationId xmlns:a16="http://schemas.microsoft.com/office/drawing/2014/main" id="{9AA1706D-300A-DD0E-4435-5FF9BD472F87}"/>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TRANSFORMERS</a:t>
            </a:r>
          </a:p>
          <a:p>
            <a:pPr>
              <a:lnSpc>
                <a:spcPct val="150000"/>
              </a:lnSpc>
            </a:pPr>
            <a:r>
              <a:rPr lang="en-ZA" sz="2400" dirty="0">
                <a:latin typeface="Arial" panose="020B0604020202020204" pitchFamily="34" charset="0"/>
                <a:cs typeface="Arial" panose="020B0604020202020204" pitchFamily="34" charset="0"/>
              </a:rPr>
              <a:t>Different types of transformers include:</a:t>
            </a:r>
          </a:p>
        </p:txBody>
      </p:sp>
      <p:sp>
        <p:nvSpPr>
          <p:cNvPr id="3" name="TextBox 2">
            <a:extLst>
              <a:ext uri="{FF2B5EF4-FFF2-40B4-BE49-F238E27FC236}">
                <a16:creationId xmlns:a16="http://schemas.microsoft.com/office/drawing/2014/main" id="{9BD042CB-6DB3-BCDD-0377-CD4738FFA50B}"/>
              </a:ext>
            </a:extLst>
          </p:cNvPr>
          <p:cNvSpPr txBox="1"/>
          <p:nvPr/>
        </p:nvSpPr>
        <p:spPr>
          <a:xfrm>
            <a:off x="793376" y="2934623"/>
            <a:ext cx="10404374" cy="3347840"/>
          </a:xfrm>
          <a:prstGeom prst="rect">
            <a:avLst/>
          </a:prstGeom>
          <a:noFill/>
        </p:spPr>
        <p:txBody>
          <a:bodyPr wrap="square" numCol="2">
            <a:spAutoFit/>
          </a:bodyPr>
          <a:lstStyle/>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Step-down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Step-up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Centre-tap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Multi-tap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Autotransformers;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Isolation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Power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Instrument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Current transformers;</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Potential transformers; and</a:t>
            </a:r>
          </a:p>
          <a:p>
            <a:pPr marL="457200" indent="-4572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Audio frequency transformers.</a:t>
            </a:r>
          </a:p>
        </p:txBody>
      </p:sp>
    </p:spTree>
    <p:extLst>
      <p:ext uri="{BB962C8B-B14F-4D97-AF65-F5344CB8AC3E}">
        <p14:creationId xmlns:p14="http://schemas.microsoft.com/office/powerpoint/2010/main" val="131452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19E5-BB66-0036-2903-F9F31D7BB5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62294D-80F1-EC7A-E042-8D66CA598D8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0942FFE7-9852-7A34-0CD0-C8137981F5E4}"/>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802168F-2F48-51CC-5527-B8E448A8D64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23C65F6-2D15-E817-38F4-DF63A5F0146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Power supplies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ADA2BD-C079-FB8C-1C59-E02CB21D6B94}"/>
                  </a:ext>
                </a:extLst>
              </p:cNvPr>
              <p:cNvSpPr txBox="1"/>
              <p:nvPr/>
            </p:nvSpPr>
            <p:spPr>
              <a:xfrm>
                <a:off x="793376" y="1802775"/>
                <a:ext cx="10596283" cy="28857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TRANSFORMER RATIOS AND EQUATIONS</a:t>
                </a:r>
              </a:p>
              <a:p>
                <a:pPr>
                  <a:lnSpc>
                    <a:spcPct val="150000"/>
                  </a:lnSpc>
                </a:pPr>
                <a:r>
                  <a:rPr lang="en-ZA" sz="2400" dirty="0">
                    <a:latin typeface="Arial" panose="020B0604020202020204" pitchFamily="34" charset="0"/>
                    <a:cs typeface="Arial" panose="020B0604020202020204" pitchFamily="34" charset="0"/>
                  </a:rPr>
                  <a:t>The magnitudes of the different quantities are mathematically related to one another and are mathematically expressed by the transformer equation:</a:t>
                </a:r>
              </a:p>
              <a:p>
                <a:pPr>
                  <a:lnSpc>
                    <a:spcPct val="150000"/>
                  </a:lnSpc>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𝑁</m:t>
                              </m:r>
                            </m:e>
                            <m:sub>
                              <m:r>
                                <a:rPr lang="en-US" sz="2400" b="0" i="1" smtClean="0">
                                  <a:latin typeface="Cambria Math" panose="02040503050406030204" pitchFamily="18" charset="0"/>
                                  <a:cs typeface="Arial" panose="020B0604020202020204" pitchFamily="34" charset="0"/>
                                </a:rPr>
                                <m:t>𝑃</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𝑁</m:t>
                              </m:r>
                            </m:e>
                            <m:sub>
                              <m:r>
                                <a:rPr lang="en-US" sz="2400" b="0" i="1" smtClean="0">
                                  <a:latin typeface="Cambria Math" panose="02040503050406030204" pitchFamily="18" charset="0"/>
                                  <a:cs typeface="Arial" panose="020B0604020202020204" pitchFamily="34" charset="0"/>
                                </a:rPr>
                                <m:t>𝑆</m:t>
                              </m:r>
                            </m:sub>
                          </m:sSub>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𝑃</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𝑆</m:t>
                              </m:r>
                            </m:sub>
                          </m:sSub>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cs typeface="Arial" panose="020B0604020202020204" pitchFamily="34" charset="0"/>
                                </a:rPr>
                                <m:t>𝑆</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cs typeface="Arial" panose="020B0604020202020204" pitchFamily="34" charset="0"/>
                                </a:rPr>
                                <m:t>𝑃</m:t>
                              </m:r>
                            </m:sub>
                          </m:sSub>
                        </m:den>
                      </m:f>
                    </m:oMath>
                  </m:oMathPara>
                </a14:m>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2BADA2BD-C079-FB8C-1C59-E02CB21D6B94}"/>
                  </a:ext>
                </a:extLst>
              </p:cNvPr>
              <p:cNvSpPr txBox="1">
                <a:spLocks noRot="1" noChangeAspect="1" noMove="1" noResize="1" noEditPoints="1" noAdjustHandles="1" noChangeArrowheads="1" noChangeShapeType="1" noTextEdit="1"/>
              </p:cNvSpPr>
              <p:nvPr/>
            </p:nvSpPr>
            <p:spPr>
              <a:xfrm>
                <a:off x="793376" y="1802775"/>
                <a:ext cx="10596283" cy="2885726"/>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3200397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C3E5F-C5B2-6D34-42D2-4FADFAFA70B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DBEE1C-2569-7E9C-EBB1-E1E056568F29}"/>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D5010615-CB55-2DA1-D31A-642B7685E2B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52E72441-99FA-7D65-1DCE-3400037E912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CF5899-DFDA-0460-559F-EB5B96644A7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Power supplies (continued)</a:t>
            </a:r>
          </a:p>
        </p:txBody>
      </p:sp>
      <p:sp>
        <p:nvSpPr>
          <p:cNvPr id="8" name="TextBox 7">
            <a:extLst>
              <a:ext uri="{FF2B5EF4-FFF2-40B4-BE49-F238E27FC236}">
                <a16:creationId xmlns:a16="http://schemas.microsoft.com/office/drawing/2014/main" id="{7CAB21C7-F83E-C760-1C1A-4EE3338DE93C}"/>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TRANSFORMER RATINGS</a:t>
            </a:r>
          </a:p>
          <a:p>
            <a:pPr>
              <a:lnSpc>
                <a:spcPct val="150000"/>
              </a:lnSpc>
            </a:pPr>
            <a:r>
              <a:rPr lang="en-ZA" sz="2400" dirty="0">
                <a:latin typeface="Arial" panose="020B0604020202020204" pitchFamily="34" charset="0"/>
                <a:cs typeface="Arial" panose="020B0604020202020204" pitchFamily="34" charset="0"/>
              </a:rPr>
              <a:t>Transformers are rated in volt-amperes (VA) or kilovolt-amperes (kVA). This means that the primary and the secondary winding are designed to withstand the VA or kVA rating of the transformer. The primary- and secondary full-load currents must be calculated using the transformer equation.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899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743BB-D6E9-68FF-5239-C87E6A567ED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C906EA5-9349-5A93-B7C5-3CDA89D3482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6A52930-9AFA-AEA2-A15B-154F023A6158}"/>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36A8D4F-070F-857D-9B1D-14A3526A9434}"/>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DF15C32-A510-C3AA-3C25-2BD537E72AF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Power supplies (continued)</a:t>
            </a:r>
          </a:p>
        </p:txBody>
      </p:sp>
      <p:sp>
        <p:nvSpPr>
          <p:cNvPr id="8" name="TextBox 7">
            <a:extLst>
              <a:ext uri="{FF2B5EF4-FFF2-40B4-BE49-F238E27FC236}">
                <a16:creationId xmlns:a16="http://schemas.microsoft.com/office/drawing/2014/main" id="{54A40300-AC11-59EC-EFE4-259171CA1E64}"/>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RECTIFICATION</a:t>
            </a:r>
          </a:p>
          <a:p>
            <a:pPr>
              <a:lnSpc>
                <a:spcPct val="150000"/>
              </a:lnSpc>
            </a:pPr>
            <a:r>
              <a:rPr lang="en-ZA" sz="2400" dirty="0">
                <a:latin typeface="Arial" panose="020B0604020202020204" pitchFamily="34" charset="0"/>
                <a:cs typeface="Arial" panose="020B0604020202020204" pitchFamily="34" charset="0"/>
              </a:rPr>
              <a:t>Rectification refers to the conversion of alternating current to direct current using a rectifier.</a:t>
            </a:r>
          </a:p>
        </p:txBody>
      </p:sp>
    </p:spTree>
    <p:extLst>
      <p:ext uri="{BB962C8B-B14F-4D97-AF65-F5344CB8AC3E}">
        <p14:creationId xmlns:p14="http://schemas.microsoft.com/office/powerpoint/2010/main" val="184474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6763-CA9E-55A2-2026-BC9CB8FB5D1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6B7F8DF-68F8-3C86-A776-D0762AABB56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1FB4F0A-F2DA-841C-4F0C-A675519EBFE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D8322235-EFC2-6210-2234-E1C7C94017A0}"/>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106EA93-D9B1-FD56-BFC8-3384A3843590}"/>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TRANSISTORS</a:t>
            </a:r>
          </a:p>
          <a:p>
            <a:pPr>
              <a:lnSpc>
                <a:spcPct val="150000"/>
              </a:lnSpc>
            </a:pPr>
            <a:r>
              <a:rPr lang="en-ZA" sz="2400" dirty="0">
                <a:latin typeface="Arial" panose="020B0604020202020204" pitchFamily="34" charset="0"/>
                <a:cs typeface="Arial" panose="020B0604020202020204" pitchFamily="34" charset="0"/>
              </a:rPr>
              <a:t>A transistor is a three-terminal two junction component and is commonly referred to as a junction transistor.</a:t>
            </a:r>
          </a:p>
        </p:txBody>
      </p:sp>
      <p:sp>
        <p:nvSpPr>
          <p:cNvPr id="9" name="TextBox 8">
            <a:extLst>
              <a:ext uri="{FF2B5EF4-FFF2-40B4-BE49-F238E27FC236}">
                <a16:creationId xmlns:a16="http://schemas.microsoft.com/office/drawing/2014/main" id="{58D4BC65-F6EE-7EE1-93BB-2F763E2860B8}"/>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Amplifiers</a:t>
            </a:r>
          </a:p>
        </p:txBody>
      </p:sp>
    </p:spTree>
    <p:extLst>
      <p:ext uri="{BB962C8B-B14F-4D97-AF65-F5344CB8AC3E}">
        <p14:creationId xmlns:p14="http://schemas.microsoft.com/office/powerpoint/2010/main" val="393581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EF87-8806-5790-E1F9-A93B314759F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443A738-330B-4932-1B48-17ED2E8F7185}"/>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F1FE4CC-66F2-B3D0-1478-292DAD92E66A}"/>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635EEECA-2B9D-B9C1-7D5F-5D9641EE2E72}"/>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4EA623E-27FA-FD0D-C5D3-A59E4F00459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Amplifiers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9C2316-2AEB-794B-B5A1-37D15ABFACB6}"/>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OPERATIONAL AMPLIFIERS</a:t>
                </a:r>
              </a:p>
              <a:p>
                <a:pPr>
                  <a:lnSpc>
                    <a:spcPct val="150000"/>
                  </a:lnSpc>
                </a:pPr>
                <a:r>
                  <a:rPr lang="en-ZA" sz="2400" dirty="0">
                    <a:latin typeface="Arial" panose="020B0604020202020204" pitchFamily="34" charset="0"/>
                    <a:cs typeface="Arial" panose="020B0604020202020204" pitchFamily="34" charset="0"/>
                  </a:rPr>
                  <a:t>These operational amplifier IC-packages are cheap to manufacture and have the following characteristics: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High input impedance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Low output impedance 6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high voltage gain in the region of </a:t>
                </a:r>
                <a14:m>
                  <m:oMath xmlns:m="http://schemas.openxmlformats.org/officeDocument/2006/math">
                    <m:sSup>
                      <m:sSupPr>
                        <m:ctrlPr>
                          <a:rPr lang="en-US" sz="2400" b="0" i="1" dirty="0" smtClean="0">
                            <a:latin typeface="Cambria Math" panose="02040503050406030204" pitchFamily="18" charset="0"/>
                            <a:cs typeface="Arial" panose="020B0604020202020204" pitchFamily="34" charset="0"/>
                          </a:rPr>
                        </m:ctrlPr>
                      </m:sSupPr>
                      <m:e>
                        <m:r>
                          <a:rPr lang="en-ZA" sz="2400" i="1" dirty="0" smtClean="0">
                            <a:latin typeface="Cambria Math" panose="02040503050406030204" pitchFamily="18" charset="0"/>
                            <a:cs typeface="Arial" panose="020B0604020202020204" pitchFamily="34" charset="0"/>
                          </a:rPr>
                          <m:t>10</m:t>
                        </m:r>
                      </m:e>
                      <m:sup>
                        <m:r>
                          <a:rPr lang="en-US" sz="2400" b="0" i="1" dirty="0" smtClean="0">
                            <a:latin typeface="Cambria Math" panose="02040503050406030204" pitchFamily="18" charset="0"/>
                            <a:cs typeface="Arial" panose="020B0604020202020204" pitchFamily="34" charset="0"/>
                          </a:rPr>
                          <m:t>6</m:t>
                        </m:r>
                      </m:sup>
                    </m:sSup>
                  </m:oMath>
                </a14:m>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Wide bandwidth</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ability to handle both AC- and DC-signals. </a:t>
                </a: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B9C2316-2AEB-794B-B5A1-37D15ABFACB6}"/>
                  </a:ext>
                </a:extLst>
              </p:cNvPr>
              <p:cNvSpPr txBox="1">
                <a:spLocks noRot="1" noChangeAspect="1" noMove="1" noResize="1" noEditPoints="1" noAdjustHandles="1" noChangeArrowheads="1" noChangeShapeType="1" noTextEdit="1"/>
              </p:cNvSpPr>
              <p:nvPr/>
            </p:nvSpPr>
            <p:spPr>
              <a:xfrm>
                <a:off x="793376" y="1802775"/>
                <a:ext cx="10596283" cy="5009833"/>
              </a:xfrm>
              <a:prstGeom prst="rect">
                <a:avLst/>
              </a:prstGeom>
              <a:blipFill>
                <a:blip r:embed="rId3"/>
                <a:stretch>
                  <a:fillRect l="-958" r="-1437"/>
                </a:stretch>
              </a:blipFill>
            </p:spPr>
            <p:txBody>
              <a:bodyPr/>
              <a:lstStyle/>
              <a:p>
                <a:r>
                  <a:rPr lang="en-US">
                    <a:noFill/>
                  </a:rPr>
                  <a:t> </a:t>
                </a:r>
              </a:p>
            </p:txBody>
          </p:sp>
        </mc:Fallback>
      </mc:AlternateContent>
    </p:spTree>
    <p:extLst>
      <p:ext uri="{BB962C8B-B14F-4D97-AF65-F5344CB8AC3E}">
        <p14:creationId xmlns:p14="http://schemas.microsoft.com/office/powerpoint/2010/main" val="2467786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B545-2275-6966-FE53-A09B00E07F5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7D6A39D-E12F-E83D-8AAC-7352C8A1069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4752BF6-B274-81C2-2F0E-E6BECB1DA20C}"/>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F20AEDE5-E8E9-ABC0-9717-7FE23A02685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DE48AAA-2D15-BCFE-FCE2-E49B77B991C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TRANSDUCERS</a:t>
            </a:r>
          </a:p>
          <a:p>
            <a:pPr>
              <a:lnSpc>
                <a:spcPct val="150000"/>
              </a:lnSpc>
            </a:pPr>
            <a:r>
              <a:rPr lang="en-ZA" sz="2400" dirty="0">
                <a:latin typeface="Arial" panose="020B0604020202020204" pitchFamily="34" charset="0"/>
                <a:cs typeface="Arial" panose="020B0604020202020204" pitchFamily="34" charset="0"/>
              </a:rPr>
              <a:t>A transducer is a device that will convert one form of energy into another form of energy. Transducers are normally associated with measuring instruments in the instrumentation field in that it will enable us to measure quantities such as liquid level, pressure, temperature and light intensity.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ABFD551-1E37-22B4-2EC3-CD5D4FFBE180}"/>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Transducers and liquid crystal display</a:t>
            </a:r>
          </a:p>
        </p:txBody>
      </p:sp>
    </p:spTree>
    <p:extLst>
      <p:ext uri="{BB962C8B-B14F-4D97-AF65-F5344CB8AC3E}">
        <p14:creationId xmlns:p14="http://schemas.microsoft.com/office/powerpoint/2010/main" val="749550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66742-50B4-889A-E165-64E93FA18C6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E530C2B-521F-F536-D912-AC402BD06E8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029EABC6-80A9-12F2-ADF9-61B5BDC26837}"/>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3074FFB2-A0BA-1EE4-B482-9CEB1F858FE0}"/>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4358864-0CFB-2F35-EF95-3607D32B13C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Transducers and liquid crystal display (continued)</a:t>
            </a:r>
          </a:p>
        </p:txBody>
      </p:sp>
      <p:sp>
        <p:nvSpPr>
          <p:cNvPr id="8" name="TextBox 7">
            <a:extLst>
              <a:ext uri="{FF2B5EF4-FFF2-40B4-BE49-F238E27FC236}">
                <a16:creationId xmlns:a16="http://schemas.microsoft.com/office/drawing/2014/main" id="{B5B256CD-AEF3-C606-26ED-D0C0CF6C5895}"/>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TO LCD</a:t>
            </a:r>
          </a:p>
          <a:p>
            <a:pPr>
              <a:lnSpc>
                <a:spcPct val="150000"/>
              </a:lnSpc>
            </a:pPr>
            <a:r>
              <a:rPr lang="en-ZA" sz="2400" dirty="0">
                <a:latin typeface="Arial" panose="020B0604020202020204" pitchFamily="34" charset="0"/>
                <a:cs typeface="Arial" panose="020B0604020202020204" pitchFamily="34" charset="0"/>
              </a:rPr>
              <a:t>LCD is short for liquid crystal display, which is a device that uses the properties of liquid crystals controlled by an electrical field for visual display. Liquid crystal displays are super-thin technology display screens that are generally used in laptop computer screens, TVs, cell phones, and portable video games. </a:t>
            </a:r>
          </a:p>
        </p:txBody>
      </p:sp>
    </p:spTree>
    <p:extLst>
      <p:ext uri="{BB962C8B-B14F-4D97-AF65-F5344CB8AC3E}">
        <p14:creationId xmlns:p14="http://schemas.microsoft.com/office/powerpoint/2010/main" val="356279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2C8BE-1D88-F2A1-353E-DAF17D4362E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1267CD4-3AB4-3D41-10E0-261E147507E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5098B34-5066-47E4-4D4A-C4183FD3DE4D}"/>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AA58FA9-828F-F2B8-4F63-7F60D15B4EC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9CEA5CA-7C52-A4A0-4A82-F24D699551C5}"/>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Network theorems (continued)</a:t>
            </a:r>
          </a:p>
        </p:txBody>
      </p:sp>
      <p:sp>
        <p:nvSpPr>
          <p:cNvPr id="8" name="TextBox 7">
            <a:extLst>
              <a:ext uri="{FF2B5EF4-FFF2-40B4-BE49-F238E27FC236}">
                <a16:creationId xmlns:a16="http://schemas.microsoft.com/office/drawing/2014/main" id="{9BB79A66-374E-9CBA-6511-A329E44AAB5A}"/>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SUPERPOSITION THEOREM</a:t>
            </a:r>
          </a:p>
          <a:p>
            <a:pPr>
              <a:lnSpc>
                <a:spcPct val="150000"/>
              </a:lnSpc>
            </a:pPr>
            <a:r>
              <a:rPr lang="en-ZA" sz="2400" dirty="0">
                <a:latin typeface="Arial" panose="020B0604020202020204" pitchFamily="34" charset="0"/>
                <a:cs typeface="Arial" panose="020B0604020202020204" pitchFamily="34" charset="0"/>
              </a:rPr>
              <a:t>The Superposition Theorem states that all current magnitudes and directions may be determined by considering each supply on its own.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96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C3F2F-758D-08CA-7F7B-90D1736909E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6822A6C-993C-26C7-C728-81F9D5DCB01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76A17B0-57B7-030E-C44F-13ED738E5707}"/>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04CC40F-4B18-C26E-D5FA-F2AEBB10271E}"/>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FD0F919-DC38-AFB8-5EB8-36873697FF3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Network theorems (continued)</a:t>
            </a:r>
          </a:p>
        </p:txBody>
      </p:sp>
      <p:sp>
        <p:nvSpPr>
          <p:cNvPr id="8" name="TextBox 7">
            <a:extLst>
              <a:ext uri="{FF2B5EF4-FFF2-40B4-BE49-F238E27FC236}">
                <a16:creationId xmlns:a16="http://schemas.microsoft.com/office/drawing/2014/main" id="{1AF5336A-8405-55AB-97EB-AD4E35F24920}"/>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THEVENIN’S THEOREM</a:t>
            </a:r>
          </a:p>
          <a:p>
            <a:pPr>
              <a:lnSpc>
                <a:spcPct val="150000"/>
              </a:lnSpc>
            </a:pPr>
            <a:r>
              <a:rPr lang="en-ZA" sz="2400" dirty="0">
                <a:latin typeface="Arial" panose="020B0604020202020204" pitchFamily="34" charset="0"/>
                <a:cs typeface="Arial" panose="020B0604020202020204" pitchFamily="34" charset="0"/>
              </a:rPr>
              <a:t>Thevenin’s Theorem is a method for simplifying a two-terminal linear circuit to an equivalent circuit with only a voltage source in series with a resistance or impedance. The theorem specifies that a complex network consisting of impedances and voltage sources may be replaced by a constant voltage source with a series impedance. </a:t>
            </a:r>
          </a:p>
        </p:txBody>
      </p:sp>
    </p:spTree>
    <p:extLst>
      <p:ext uri="{BB962C8B-B14F-4D97-AF65-F5344CB8AC3E}">
        <p14:creationId xmlns:p14="http://schemas.microsoft.com/office/powerpoint/2010/main" val="251808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5725-182A-EAF7-E487-C30FB86F41F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12B83EA-0CAD-F2E0-AC78-1F393D30392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000F8C8-9003-994F-1740-B150AF8CAF9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0EC362A-D03D-15C7-F124-20D1B76B75D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061838B-4498-55BE-F2CF-95EFA4AAD465}"/>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Network theorems (continued)</a:t>
            </a:r>
          </a:p>
        </p:txBody>
      </p:sp>
      <p:sp>
        <p:nvSpPr>
          <p:cNvPr id="8" name="TextBox 7">
            <a:extLst>
              <a:ext uri="{FF2B5EF4-FFF2-40B4-BE49-F238E27FC236}">
                <a16:creationId xmlns:a16="http://schemas.microsoft.com/office/drawing/2014/main" id="{5BE86FAB-348D-9B20-EE48-F1F8A19D5B89}"/>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NORTON’S THEOREM</a:t>
            </a:r>
          </a:p>
          <a:p>
            <a:pPr>
              <a:lnSpc>
                <a:spcPct val="150000"/>
              </a:lnSpc>
            </a:pPr>
            <a:r>
              <a:rPr lang="en-ZA" sz="2400" dirty="0">
                <a:latin typeface="Arial" panose="020B0604020202020204" pitchFamily="34" charset="0"/>
                <a:cs typeface="Arial" panose="020B0604020202020204" pitchFamily="34" charset="0"/>
              </a:rPr>
              <a:t>Norton’s Theorem specifies that a complex network consisting of impedances and voltage sources may be replaced by a constant current source with a parallel resistance. It is a method for simplifying a two-terminal linear circuit to an equivalent circuit with only a current source in parallel with a resistance or impedance.</a:t>
            </a:r>
          </a:p>
        </p:txBody>
      </p:sp>
    </p:spTree>
    <p:extLst>
      <p:ext uri="{BB962C8B-B14F-4D97-AF65-F5344CB8AC3E}">
        <p14:creationId xmlns:p14="http://schemas.microsoft.com/office/powerpoint/2010/main" val="23781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4816-0EF9-4293-61E0-F958E302FE6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4DEB697-3291-05C0-2BCE-424D7A171E71}"/>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18366B7-2F62-EB16-A1D1-6BE75894788A}"/>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C65313FF-3548-5F3C-D66F-29D88579B0B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B915E-695B-430B-567D-DEF1C16E68D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Network theorems (continued)</a:t>
            </a:r>
          </a:p>
        </p:txBody>
      </p:sp>
      <p:sp>
        <p:nvSpPr>
          <p:cNvPr id="8" name="TextBox 7">
            <a:extLst>
              <a:ext uri="{FF2B5EF4-FFF2-40B4-BE49-F238E27FC236}">
                <a16:creationId xmlns:a16="http://schemas.microsoft.com/office/drawing/2014/main" id="{8CE25B7E-9E4B-528C-72D0-03D5D9DAC967}"/>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MAXIMUM POWER TRANSFER THEOREM</a:t>
            </a:r>
          </a:p>
          <a:p>
            <a:pPr>
              <a:lnSpc>
                <a:spcPct val="150000"/>
              </a:lnSpc>
            </a:pPr>
            <a:r>
              <a:rPr lang="en-ZA" sz="2400" dirty="0">
                <a:latin typeface="Arial" panose="020B0604020202020204" pitchFamily="34" charset="0"/>
                <a:cs typeface="Arial" panose="020B0604020202020204" pitchFamily="34" charset="0"/>
              </a:rPr>
              <a:t>The maximum power transfer states that, in order to obtain maximum external power from a source with a finite internal resistance, the resistance of the load must be equal to the resistance of the source as viewed from its output terminals.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74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3D0B-7A27-97E3-3ECE-6F504E496B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E17DE59-26A8-231A-D2E6-A795E50181E5}"/>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624E7024-18E0-21D0-6ABE-1EA6DEAED73B}"/>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15D27197-604C-183E-64B4-9B1CC69A8DB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1306EDE-E2E4-026A-D97D-7F93766CD57D}"/>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Every electrical fault situation is unique and demands its own approach. Only with experience will the electrician learn to conduct the best fault-finding process possible for a given situation. Approaches to and methods for fault finding are intended to guide the electrician in finding and fixing the fault in a malfunctioning electrical circuit as safely and efficiently as possible. </a:t>
            </a:r>
          </a:p>
        </p:txBody>
      </p:sp>
      <p:sp>
        <p:nvSpPr>
          <p:cNvPr id="9" name="TextBox 8">
            <a:extLst>
              <a:ext uri="{FF2B5EF4-FFF2-40B4-BE49-F238E27FC236}">
                <a16:creationId xmlns:a16="http://schemas.microsoft.com/office/drawing/2014/main" id="{5ECC3274-A7BA-FE3E-DAE9-9097495C6238}"/>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Alternating current theory</a:t>
            </a:r>
          </a:p>
        </p:txBody>
      </p:sp>
    </p:spTree>
    <p:extLst>
      <p:ext uri="{BB962C8B-B14F-4D97-AF65-F5344CB8AC3E}">
        <p14:creationId xmlns:p14="http://schemas.microsoft.com/office/powerpoint/2010/main" val="13479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F121-5552-26CF-AA02-B7FA097B7F2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EF1D360-0C63-D0A9-C802-7942417A3EF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AC501BA-36F5-147F-96B8-67B0A86EEF2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89CA8994-CEEA-BE1B-79EA-AD64FF8924B2}"/>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43D0CB9-393B-D5E2-F06F-41A3A4729513}"/>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Alternating current theory (continued)</a:t>
            </a:r>
          </a:p>
        </p:txBody>
      </p:sp>
      <p:sp>
        <p:nvSpPr>
          <p:cNvPr id="8" name="TextBox 7">
            <a:extLst>
              <a:ext uri="{FF2B5EF4-FFF2-40B4-BE49-F238E27FC236}">
                <a16:creationId xmlns:a16="http://schemas.microsoft.com/office/drawing/2014/main" id="{53806CA0-B02A-E703-8AA9-CE3F2D53DED5}"/>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RLC CONNECTIONS</a:t>
            </a:r>
          </a:p>
          <a:p>
            <a:pPr>
              <a:lnSpc>
                <a:spcPct val="150000"/>
              </a:lnSpc>
            </a:pPr>
            <a:r>
              <a:rPr lang="en-ZA" sz="2400" dirty="0">
                <a:latin typeface="Arial" panose="020B0604020202020204" pitchFamily="34" charset="0"/>
                <a:cs typeface="Arial" panose="020B0604020202020204" pitchFamily="34" charset="0"/>
              </a:rPr>
              <a:t>The figure below illustrates a resistor connected across an alternating current supply (a) and (b) illustrates a graphical representation of the phase relationship between the current and the supply voltage whereas (c) illustrates a phasor diagram. </a:t>
            </a:r>
          </a:p>
        </p:txBody>
      </p:sp>
      <p:pic>
        <p:nvPicPr>
          <p:cNvPr id="3" name="Picture 2" descr="A diagram of a function&#10;&#10;Description automatically generated">
            <a:extLst>
              <a:ext uri="{FF2B5EF4-FFF2-40B4-BE49-F238E27FC236}">
                <a16:creationId xmlns:a16="http://schemas.microsoft.com/office/drawing/2014/main" id="{87E4AB1C-0732-2F40-4EFB-CABBDB78B332}"/>
              </a:ext>
            </a:extLst>
          </p:cNvPr>
          <p:cNvPicPr>
            <a:picLocks noChangeAspect="1"/>
          </p:cNvPicPr>
          <p:nvPr/>
        </p:nvPicPr>
        <p:blipFill>
          <a:blip r:embed="rId3"/>
          <a:stretch>
            <a:fillRect/>
          </a:stretch>
        </p:blipFill>
        <p:spPr>
          <a:xfrm>
            <a:off x="3596864" y="4596617"/>
            <a:ext cx="4970357" cy="1474625"/>
          </a:xfrm>
          <a:prstGeom prst="rect">
            <a:avLst/>
          </a:prstGeom>
        </p:spPr>
      </p:pic>
    </p:spTree>
    <p:extLst>
      <p:ext uri="{BB962C8B-B14F-4D97-AF65-F5344CB8AC3E}">
        <p14:creationId xmlns:p14="http://schemas.microsoft.com/office/powerpoint/2010/main" val="3113738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73291</TotalTime>
  <Words>1858</Words>
  <Application>Microsoft Office PowerPoint</Application>
  <PresentationFormat>Widescreen</PresentationFormat>
  <Paragraphs>175</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322</cp:revision>
  <dcterms:created xsi:type="dcterms:W3CDTF">2018-09-18T08:47:31Z</dcterms:created>
  <dcterms:modified xsi:type="dcterms:W3CDTF">2024-03-27T09:50:19Z</dcterms:modified>
</cp:coreProperties>
</file>