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6" r:id="rId2"/>
    <p:sldId id="314" r:id="rId3"/>
    <p:sldId id="440" r:id="rId4"/>
    <p:sldId id="449" r:id="rId5"/>
    <p:sldId id="450" r:id="rId6"/>
    <p:sldId id="441" r:id="rId7"/>
    <p:sldId id="452" r:id="rId8"/>
    <p:sldId id="499" r:id="rId9"/>
    <p:sldId id="500" r:id="rId10"/>
    <p:sldId id="453" r:id="rId11"/>
    <p:sldId id="501" r:id="rId12"/>
    <p:sldId id="454" r:id="rId13"/>
    <p:sldId id="442" r:id="rId14"/>
    <p:sldId id="455" r:id="rId15"/>
    <p:sldId id="456" r:id="rId16"/>
    <p:sldId id="457" r:id="rId17"/>
    <p:sldId id="458" r:id="rId18"/>
    <p:sldId id="459" r:id="rId19"/>
    <p:sldId id="443" r:id="rId20"/>
    <p:sldId id="460" r:id="rId21"/>
    <p:sldId id="462" r:id="rId22"/>
    <p:sldId id="463" r:id="rId23"/>
    <p:sldId id="464" r:id="rId24"/>
    <p:sldId id="466" r:id="rId25"/>
    <p:sldId id="467" r:id="rId26"/>
    <p:sldId id="444" r:id="rId27"/>
    <p:sldId id="468" r:id="rId28"/>
    <p:sldId id="502" r:id="rId29"/>
    <p:sldId id="503" r:id="rId30"/>
    <p:sldId id="469" r:id="rId31"/>
    <p:sldId id="470" r:id="rId32"/>
    <p:sldId id="471" r:id="rId33"/>
    <p:sldId id="472" r:id="rId34"/>
    <p:sldId id="473" r:id="rId35"/>
    <p:sldId id="474" r:id="rId36"/>
    <p:sldId id="475" r:id="rId37"/>
    <p:sldId id="476" r:id="rId38"/>
    <p:sldId id="445" r:id="rId39"/>
    <p:sldId id="478" r:id="rId40"/>
    <p:sldId id="479" r:id="rId41"/>
    <p:sldId id="504" r:id="rId42"/>
    <p:sldId id="480" r:id="rId43"/>
    <p:sldId id="481" r:id="rId44"/>
    <p:sldId id="505" r:id="rId45"/>
    <p:sldId id="482" r:id="rId46"/>
    <p:sldId id="483" r:id="rId47"/>
    <p:sldId id="446" r:id="rId48"/>
    <p:sldId id="485" r:id="rId49"/>
    <p:sldId id="506" r:id="rId50"/>
    <p:sldId id="486" r:id="rId51"/>
    <p:sldId id="487" r:id="rId52"/>
    <p:sldId id="488" r:id="rId53"/>
    <p:sldId id="507" r:id="rId54"/>
    <p:sldId id="489" r:id="rId55"/>
    <p:sldId id="447" r:id="rId56"/>
    <p:sldId id="490" r:id="rId57"/>
    <p:sldId id="491" r:id="rId58"/>
    <p:sldId id="492" r:id="rId59"/>
    <p:sldId id="493" r:id="rId60"/>
    <p:sldId id="494" r:id="rId61"/>
    <p:sldId id="448" r:id="rId62"/>
    <p:sldId id="495" r:id="rId63"/>
    <p:sldId id="496" r:id="rId64"/>
    <p:sldId id="497" r:id="rId65"/>
    <p:sldId id="4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28"/>
    <p:restoredTop sz="95530"/>
  </p:normalViewPr>
  <p:slideViewPr>
    <p:cSldViewPr snapToGrid="0" snapToObjects="1">
      <p:cViewPr varScale="1">
        <p:scale>
          <a:sx n="54" d="100"/>
          <a:sy n="54" d="100"/>
        </p:scale>
        <p:origin x="232" y="1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12/10/2023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12/10/2023</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12/10/2023</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12/10/2023</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12/10/2023</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12/10/2023</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12/10/2023</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12/10/2023</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12/10/2023</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12/10/2023</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12/10/2023</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12/10/2023</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12/10/2023</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ith a tray and a mop&#10;&#10;Description automatically generated">
            <a:extLst>
              <a:ext uri="{FF2B5EF4-FFF2-40B4-BE49-F238E27FC236}">
                <a16:creationId xmlns:a16="http://schemas.microsoft.com/office/drawing/2014/main" id="{FB5CA3B7-AAA3-C0BA-993E-F8D615B8F702}"/>
              </a:ext>
            </a:extLst>
          </p:cNvPr>
          <p:cNvPicPr>
            <a:picLocks noChangeAspect="1"/>
          </p:cNvPicPr>
          <p:nvPr/>
        </p:nvPicPr>
        <p:blipFill rotWithShape="1">
          <a:blip r:embed="rId3"/>
          <a:srcRect t="2833" b="30454"/>
          <a:stretch/>
        </p:blipFill>
        <p:spPr>
          <a:xfrm>
            <a:off x="-1020" y="-1"/>
            <a:ext cx="12186254" cy="6858001"/>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a:solidFill>
                  <a:schemeClr val="bg1"/>
                </a:solidFill>
                <a:latin typeface="Brandon Grotesque Medium" panose="020B0603020203060202" pitchFamily="34" charset="77"/>
              </a:rPr>
              <a:t>Hospitality Services</a:t>
            </a:r>
          </a:p>
          <a:p>
            <a:pPr algn="r"/>
            <a:r>
              <a:rPr lang="en-GB" sz="5400" b="1">
                <a:solidFill>
                  <a:schemeClr val="bg1"/>
                </a:solidFill>
                <a:latin typeface="Brandon Grotesque Medium" panose="020B0603020203060202" pitchFamily="34" charset="77"/>
              </a:rPr>
              <a:t>Grade 8</a:t>
            </a:r>
            <a:endParaRPr lang="en-GB" sz="5400" b="1" dirty="0">
              <a:solidFill>
                <a:schemeClr val="bg1"/>
              </a:solidFill>
              <a:latin typeface="Brandon Grotesque Medium" panose="020B0603020203060202" pitchFamily="34" charset="77"/>
            </a:endParaRPr>
          </a:p>
        </p:txBody>
      </p:sp>
      <p:pic>
        <p:nvPicPr>
          <p:cNvPr id="8" name="Picture 7" descr="A yellow circle with black text&#10;&#10;Description automatically generated">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Hygiene, health, and safety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UNSAFE CIRCUMSTANCES IN THE KITCHEN</a:t>
            </a:r>
          </a:p>
          <a:p>
            <a:pPr>
              <a:lnSpc>
                <a:spcPct val="150000"/>
              </a:lnSpc>
            </a:pPr>
            <a:r>
              <a:rPr lang="en-ZA" sz="2400" dirty="0">
                <a:latin typeface="Arial" panose="020B0604020202020204" pitchFamily="34" charset="0"/>
                <a:cs typeface="Arial" panose="020B0604020202020204" pitchFamily="34" charset="0"/>
              </a:rPr>
              <a:t>The main hazards that kitchen staff are exposed to include: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Injuries from objects, e.g. cuts from knives or kitchen machinery such as blenders and mixers as well as injuries from running into objects.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Slips, trips, and falls, e.g. slipping on wet floors due to liquids that have been spilled or tripping over obstacles in the walkways.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Burns due to direct contact with flames, electricity or chemicals. </a:t>
            </a:r>
          </a:p>
        </p:txBody>
      </p:sp>
    </p:spTree>
    <p:extLst>
      <p:ext uri="{BB962C8B-B14F-4D97-AF65-F5344CB8AC3E}">
        <p14:creationId xmlns:p14="http://schemas.microsoft.com/office/powerpoint/2010/main" val="177052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Hygiene, health, and safety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UNSAFE CIRCUMSTANCES IN THE KITCHEN (CONT)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Overexertion injuries, e.g. lifting injuries from moving supplies or equipment.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Chemical or cleaning liquids that can splash and cause injuries to eyes and skin.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Electrical shocks due to loose wires.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Cold temperatures, e.g. freezer burn from freezers or freezer rooms.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4947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Hygiene, health, and safety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MANAGING PROCEDURES DURING UNSAFE CIRCUMSTANCES IN THE FOOD PREPARATION AREA</a:t>
            </a:r>
          </a:p>
          <a:p>
            <a:pPr>
              <a:lnSpc>
                <a:spcPct val="150000"/>
              </a:lnSpc>
            </a:pPr>
            <a:r>
              <a:rPr lang="en-ZA" sz="2400" dirty="0">
                <a:latin typeface="Arial" panose="020B0604020202020204" pitchFamily="34" charset="0"/>
                <a:cs typeface="Arial" panose="020B0604020202020204" pitchFamily="34" charset="0"/>
              </a:rPr>
              <a:t>When an accident has occurred, the following procedure must be followed: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Report the accident to the person in charge of the kitchen, in your case it will be your teacher.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Call a first-aider to treat the injured person. If necessary, call a doctor or an ambulance.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Accidents must be recorded in an accident record book. </a:t>
            </a:r>
          </a:p>
        </p:txBody>
      </p:sp>
    </p:spTree>
    <p:extLst>
      <p:ext uri="{BB962C8B-B14F-4D97-AF65-F5344CB8AC3E}">
        <p14:creationId xmlns:p14="http://schemas.microsoft.com/office/powerpoint/2010/main" val="282643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SOUTH AFRICAN FOOD PYRAMID AND FOOD GROUPS</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3: Nutrition and menu planning</a:t>
            </a:r>
          </a:p>
        </p:txBody>
      </p:sp>
      <p:pic>
        <p:nvPicPr>
          <p:cNvPr id="3" name="Picture 2" descr="A food pyramid with text&#10;&#10;Description automatically generated">
            <a:extLst>
              <a:ext uri="{FF2B5EF4-FFF2-40B4-BE49-F238E27FC236}">
                <a16:creationId xmlns:a16="http://schemas.microsoft.com/office/drawing/2014/main" id="{A18502DB-DEE6-71C1-F621-E49B51188182}"/>
              </a:ext>
            </a:extLst>
          </p:cNvPr>
          <p:cNvPicPr>
            <a:picLocks noChangeAspect="1"/>
          </p:cNvPicPr>
          <p:nvPr/>
        </p:nvPicPr>
        <p:blipFill>
          <a:blip r:embed="rId3"/>
          <a:stretch>
            <a:fillRect/>
          </a:stretch>
        </p:blipFill>
        <p:spPr>
          <a:xfrm>
            <a:off x="3453381" y="2534853"/>
            <a:ext cx="5276273" cy="3417455"/>
          </a:xfrm>
          <a:prstGeom prst="rect">
            <a:avLst/>
          </a:prstGeom>
        </p:spPr>
      </p:pic>
    </p:spTree>
    <p:extLst>
      <p:ext uri="{BB962C8B-B14F-4D97-AF65-F5344CB8AC3E}">
        <p14:creationId xmlns:p14="http://schemas.microsoft.com/office/powerpoint/2010/main" val="2774689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Nutrition and menu planning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RECOMMENDED NUMBER OF PORTIONS PER DAY</a:t>
            </a:r>
          </a:p>
          <a:p>
            <a:pPr>
              <a:lnSpc>
                <a:spcPct val="150000"/>
              </a:lnSpc>
            </a:pPr>
            <a:r>
              <a:rPr lang="en-ZA" sz="2400" dirty="0">
                <a:latin typeface="Arial" panose="020B0604020202020204" pitchFamily="34" charset="0"/>
                <a:cs typeface="Arial" panose="020B0604020202020204" pitchFamily="34" charset="0"/>
              </a:rPr>
              <a:t>Each of the food groups provides one or more of the essential nutrients the body needs to function properly and therefore they are all important in the daily diet. However, each of the five food groups need not be present in every meal as long as the recommended number of portions per food group are covered by the meals eaten during the day.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867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Nutrition and menu planning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MENUS</a:t>
            </a:r>
          </a:p>
          <a:p>
            <a:pPr>
              <a:lnSpc>
                <a:spcPct val="150000"/>
              </a:lnSpc>
            </a:pPr>
            <a:r>
              <a:rPr lang="en-ZA" sz="2400" dirty="0">
                <a:latin typeface="Arial" panose="020B0604020202020204" pitchFamily="34" charset="0"/>
                <a:cs typeface="Arial" panose="020B0604020202020204" pitchFamily="34" charset="0"/>
              </a:rPr>
              <a:t>A food menu is a list of dishes and drinks that are available to order at a restaurant, cafe, or other food establishment (even at some hospitals). It typically includes descriptions of each item, along with their prices. </a:t>
            </a:r>
          </a:p>
        </p:txBody>
      </p:sp>
    </p:spTree>
    <p:extLst>
      <p:ext uri="{BB962C8B-B14F-4D97-AF65-F5344CB8AC3E}">
        <p14:creationId xmlns:p14="http://schemas.microsoft.com/office/powerpoint/2010/main" val="564132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Nutrition and menu planning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DIFFERENT TYPES OF MENUS AND TABLE ACCESSORIES PROVIDED FOR EACH</a:t>
            </a:r>
          </a:p>
          <a:p>
            <a:pPr>
              <a:lnSpc>
                <a:spcPct val="150000"/>
              </a:lnSpc>
            </a:pPr>
            <a:r>
              <a:rPr lang="en-ZA" sz="2400" dirty="0">
                <a:latin typeface="Arial" panose="020B0604020202020204" pitchFamily="34" charset="0"/>
                <a:cs typeface="Arial" panose="020B0604020202020204" pitchFamily="34" charset="0"/>
              </a:rPr>
              <a:t>The three main types of menus that are served in restaurants are:</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A table </a:t>
            </a:r>
            <a:r>
              <a:rPr lang="en-ZA" sz="2400" dirty="0" err="1">
                <a:latin typeface="Arial" panose="020B0604020202020204" pitchFamily="34" charset="0"/>
                <a:cs typeface="Arial" panose="020B0604020202020204" pitchFamily="34" charset="0"/>
              </a:rPr>
              <a:t>d’hôte</a:t>
            </a:r>
            <a:r>
              <a:rPr lang="en-ZA" sz="2400" dirty="0">
                <a:latin typeface="Arial" panose="020B0604020202020204" pitchFamily="34" charset="0"/>
                <a:cs typeface="Arial" panose="020B0604020202020204" pitchFamily="34" charset="0"/>
              </a:rPr>
              <a:t> menu (a French phrase which literally means ‘host’s table’) or a set-price menu is a menu that forms a complete meal, usually with two or three courses, at a set price. Because the menu is set, the cutlery on the table may already be set for all of the courses, with the first course cutlery on the outside, working in towards the plate as the courses progress. </a:t>
            </a:r>
          </a:p>
        </p:txBody>
      </p:sp>
    </p:spTree>
    <p:extLst>
      <p:ext uri="{BB962C8B-B14F-4D97-AF65-F5344CB8AC3E}">
        <p14:creationId xmlns:p14="http://schemas.microsoft.com/office/powerpoint/2010/main" val="1763052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Nutrition and menu planning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IDENTIFICATION AND INTERPRETATION OF BREAKFAST MENU CARD AND STANDARD MEAL PLAN</a:t>
            </a:r>
          </a:p>
          <a:p>
            <a:pPr>
              <a:lnSpc>
                <a:spcPct val="150000"/>
              </a:lnSpc>
            </a:pPr>
            <a:r>
              <a:rPr lang="en-ZA" sz="2400" dirty="0">
                <a:latin typeface="Arial" panose="020B0604020202020204" pitchFamily="34" charset="0"/>
                <a:cs typeface="Arial" panose="020B0604020202020204" pitchFamily="34" charset="0"/>
              </a:rPr>
              <a:t>A breakfast menu card typically lists items that are served in the morning, providing guests with a variety of options to choose from. breakfast menu card is designed to provide guests with a variety of options to choose from, ranging from classic breakfast items, such as eggs and bacon to lighter options, such as yogurt and fruit. </a:t>
            </a:r>
          </a:p>
        </p:txBody>
      </p:sp>
    </p:spTree>
    <p:extLst>
      <p:ext uri="{BB962C8B-B14F-4D97-AF65-F5344CB8AC3E}">
        <p14:creationId xmlns:p14="http://schemas.microsoft.com/office/powerpoint/2010/main" val="742115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Nutrition and menu planning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NUMBER OF COURSES</a:t>
            </a:r>
          </a:p>
          <a:p>
            <a:pPr>
              <a:lnSpc>
                <a:spcPct val="150000"/>
              </a:lnSpc>
            </a:pPr>
            <a:r>
              <a:rPr lang="en-ZA" sz="2400" dirty="0">
                <a:latin typeface="Arial" panose="020B0604020202020204" pitchFamily="34" charset="0"/>
                <a:cs typeface="Arial" panose="020B0604020202020204" pitchFamily="34" charset="0"/>
              </a:rPr>
              <a:t>Many meals only contain one course. The most basic full course meal is made up of two or three of the following courses: an appetiser or starter, a main dish, and a dessert. A logical way for a full course meal to proceed is by starting with light plates, continuing with richer and more heavy food and finishing off with small and delicate items. </a:t>
            </a:r>
          </a:p>
        </p:txBody>
      </p:sp>
    </p:spTree>
    <p:extLst>
      <p:ext uri="{BB962C8B-B14F-4D97-AF65-F5344CB8AC3E}">
        <p14:creationId xmlns:p14="http://schemas.microsoft.com/office/powerpoint/2010/main" val="2928248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APPLIANCES, EQUIPMENT, AND UTENSILS</a:t>
            </a:r>
          </a:p>
          <a:p>
            <a:pPr>
              <a:lnSpc>
                <a:spcPct val="150000"/>
              </a:lnSpc>
            </a:pPr>
            <a:r>
              <a:rPr lang="en-ZA" sz="2400" dirty="0">
                <a:latin typeface="Arial" panose="020B0604020202020204" pitchFamily="34" charset="0"/>
                <a:cs typeface="Arial" panose="020B0604020202020204" pitchFamily="34" charset="0"/>
              </a:rPr>
              <a:t>Many types of hand tools and small utensils are used on a daily basis in industrial or restaurant kitchens. These items help the kitchen staff or chefs in day-to-day activities, such as measuring, preparing, cooking, and serving food. It is very important to know what they are called, where they are stored or kept in the kitchen, and how to properly use and clean them as good kitchen equipment is expensive.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4: Kitchen and restaurant operations</a:t>
            </a:r>
          </a:p>
        </p:txBody>
      </p:sp>
    </p:spTree>
    <p:extLst>
      <p:ext uri="{BB962C8B-B14F-4D97-AF65-F5344CB8AC3E}">
        <p14:creationId xmlns:p14="http://schemas.microsoft.com/office/powerpoint/2010/main" val="281701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HOSPITALITY INDUSTRY</a:t>
            </a:r>
          </a:p>
          <a:p>
            <a:pPr>
              <a:lnSpc>
                <a:spcPct val="150000"/>
              </a:lnSpc>
            </a:pPr>
            <a:r>
              <a:rPr lang="en-ZA" sz="2400" dirty="0">
                <a:latin typeface="Arial" panose="020B0604020202020204" pitchFamily="34" charset="0"/>
                <a:cs typeface="Arial" panose="020B0604020202020204" pitchFamily="34" charset="0"/>
              </a:rPr>
              <a:t>The hospitality industry in South Africa is an industry that is dependent on the availability of leisure or free time and disposable income. While the industry covers several different services, it can generally be defined through five different sectors. These sectors include food and beverages; lodging and accommodation; recreation and sport; travel and tourism; and entertainment.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1: Hospitality industry sectors and careers</a:t>
            </a:r>
          </a:p>
        </p:txBody>
      </p:sp>
    </p:spTree>
    <p:extLst>
      <p:ext uri="{BB962C8B-B14F-4D97-AF65-F5344CB8AC3E}">
        <p14:creationId xmlns:p14="http://schemas.microsoft.com/office/powerpoint/2010/main" val="257124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Kitchen and restaurant operations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CARE FOR, CLEAN, AND USE APPLIANCES, EQUIPMENT, AND UTENSILS</a:t>
            </a:r>
          </a:p>
          <a:p>
            <a:pPr>
              <a:lnSpc>
                <a:spcPct val="150000"/>
              </a:lnSpc>
            </a:pPr>
            <a:r>
              <a:rPr lang="en-ZA" sz="2400" dirty="0">
                <a:latin typeface="Arial" panose="020B0604020202020204" pitchFamily="34" charset="0"/>
                <a:cs typeface="Arial" panose="020B0604020202020204" pitchFamily="34" charset="0"/>
              </a:rPr>
              <a:t>Anything that is used in the storage, preparation, cooking, display, or service of food must be cleaned and sanitised in accordance with the Food Safety Plan (FSP) of the establishment. Follow the manufacturer’s instructions when cleaning equipment and appliances.</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788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Kitchen and restaurant operations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MISE EN PLACE</a:t>
            </a:r>
          </a:p>
          <a:p>
            <a:pPr>
              <a:lnSpc>
                <a:spcPct val="150000"/>
              </a:lnSpc>
            </a:pPr>
            <a:r>
              <a:rPr lang="en-ZA" sz="2400" dirty="0">
                <a:latin typeface="Arial" panose="020B0604020202020204" pitchFamily="34" charset="0"/>
                <a:cs typeface="Arial" panose="020B0604020202020204" pitchFamily="34" charset="0"/>
              </a:rPr>
              <a:t>There are several things that need to be done before the kitchen of a hospitality establishment can open for service to customers. This organisation and completion of duties ahead of time is called Mise </a:t>
            </a:r>
            <a:r>
              <a:rPr lang="en-ZA" sz="2400" dirty="0" err="1">
                <a:latin typeface="Arial" panose="020B0604020202020204" pitchFamily="34" charset="0"/>
                <a:cs typeface="Arial" panose="020B0604020202020204" pitchFamily="34" charset="0"/>
              </a:rPr>
              <a:t>en</a:t>
            </a:r>
            <a:r>
              <a:rPr lang="en-ZA" sz="2400" dirty="0">
                <a:latin typeface="Arial" panose="020B0604020202020204" pitchFamily="34" charset="0"/>
                <a:cs typeface="Arial" panose="020B0604020202020204" pitchFamily="34" charset="0"/>
              </a:rPr>
              <a:t> place. It describes the preparation of ingredients before the actual cooking-to-order process starts to cook and serve food to customers. </a:t>
            </a:r>
          </a:p>
        </p:txBody>
      </p:sp>
    </p:spTree>
    <p:extLst>
      <p:ext uri="{BB962C8B-B14F-4D97-AF65-F5344CB8AC3E}">
        <p14:creationId xmlns:p14="http://schemas.microsoft.com/office/powerpoint/2010/main" val="1527918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Kitchen and restaurant operations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METRIC MEASUREMENTS</a:t>
            </a:r>
          </a:p>
          <a:p>
            <a:pPr>
              <a:lnSpc>
                <a:spcPct val="150000"/>
              </a:lnSpc>
            </a:pPr>
            <a:r>
              <a:rPr lang="en-ZA" sz="2400" dirty="0">
                <a:latin typeface="Arial" panose="020B0604020202020204" pitchFamily="34" charset="0"/>
                <a:cs typeface="Arial" panose="020B0604020202020204" pitchFamily="34" charset="0"/>
              </a:rPr>
              <a:t>In South Africa the metric system is used: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grams (g) or kilograms (kg) for measuring weight,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millilitres (ml) or litres (l) to measure liquids.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082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Kitchen and restaurant operations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INTERPRET A RECIPE</a:t>
            </a:r>
          </a:p>
          <a:p>
            <a:pPr>
              <a:lnSpc>
                <a:spcPct val="150000"/>
              </a:lnSpc>
            </a:pPr>
            <a:r>
              <a:rPr lang="en-ZA" sz="2400" dirty="0">
                <a:latin typeface="Arial" panose="020B0604020202020204" pitchFamily="34" charset="0"/>
                <a:cs typeface="Arial" panose="020B0604020202020204" pitchFamily="34" charset="0"/>
              </a:rPr>
              <a:t>A recipe or formulation that has been tried and tested and has been found to be consistently good. It is based on the standards of the restaurant both in quality and yield and is documented where it can be easily accessed by the chef. Costing based on a standard recipe makes it easy to compute food costs based on the servings that are needed.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5907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Kitchen and restaurant operations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ELEMENTS OF HEATING/ENERGY</a:t>
            </a:r>
          </a:p>
          <a:p>
            <a:pPr>
              <a:lnSpc>
                <a:spcPct val="150000"/>
              </a:lnSpc>
            </a:pPr>
            <a:r>
              <a:rPr lang="en-ZA" sz="2400" dirty="0">
                <a:latin typeface="Arial" panose="020B0604020202020204" pitchFamily="34" charset="0"/>
                <a:cs typeface="Arial" panose="020B0604020202020204" pitchFamily="34" charset="0"/>
              </a:rPr>
              <a:t>Heating and energy are essential elements in the cooking process, and they play a crucial role in determining the quality and taste of food. There are various ways that heat and energy are used in cooking, including: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Conduction;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Convection;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Radiation;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Induction.</a:t>
            </a:r>
          </a:p>
        </p:txBody>
      </p:sp>
    </p:spTree>
    <p:extLst>
      <p:ext uri="{BB962C8B-B14F-4D97-AF65-F5344CB8AC3E}">
        <p14:creationId xmlns:p14="http://schemas.microsoft.com/office/powerpoint/2010/main" val="1754768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Kitchen and restaurant operations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COOKING METHODS</a:t>
            </a:r>
          </a:p>
          <a:p>
            <a:pPr>
              <a:lnSpc>
                <a:spcPct val="150000"/>
              </a:lnSpc>
            </a:pPr>
            <a:r>
              <a:rPr lang="en-ZA" sz="2400" dirty="0">
                <a:latin typeface="Arial" panose="020B0604020202020204" pitchFamily="34" charset="0"/>
                <a:cs typeface="Arial" panose="020B0604020202020204" pitchFamily="34" charset="0"/>
              </a:rPr>
              <a:t>Cooking methods can be divided into TWO main groups: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Moist heat cooking - includes any techniques that involve cooking</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with moisture;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Dry heat cooking refers to any cooking technique where the heat is transferred to the food item without using any moisture.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0557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VEGETABLES</a:t>
            </a:r>
          </a:p>
          <a:p>
            <a:pPr>
              <a:lnSpc>
                <a:spcPct val="150000"/>
              </a:lnSpc>
            </a:pPr>
            <a:r>
              <a:rPr lang="en-ZA" sz="2400" dirty="0">
                <a:latin typeface="Arial" panose="020B0604020202020204" pitchFamily="34" charset="0"/>
                <a:cs typeface="Arial" panose="020B0604020202020204" pitchFamily="34" charset="0"/>
              </a:rPr>
              <a:t>Vegetables can be divided into the following broad categories: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5: Food commodities</a:t>
            </a:r>
          </a:p>
        </p:txBody>
      </p:sp>
      <p:sp>
        <p:nvSpPr>
          <p:cNvPr id="3" name="TextBox 2">
            <a:extLst>
              <a:ext uri="{FF2B5EF4-FFF2-40B4-BE49-F238E27FC236}">
                <a16:creationId xmlns:a16="http://schemas.microsoft.com/office/drawing/2014/main" id="{CBD486C2-0754-1C26-E230-7FFFAF26D06E}"/>
              </a:ext>
            </a:extLst>
          </p:cNvPr>
          <p:cNvSpPr txBox="1"/>
          <p:nvPr/>
        </p:nvSpPr>
        <p:spPr>
          <a:xfrm>
            <a:off x="802340" y="2868828"/>
            <a:ext cx="9881701" cy="2848729"/>
          </a:xfrm>
          <a:prstGeom prst="rect">
            <a:avLst/>
          </a:prstGeom>
          <a:noFill/>
        </p:spPr>
        <p:txBody>
          <a:bodyPr wrap="square" numCol="2">
            <a:spAutoFit/>
          </a:bodyPr>
          <a:lstStyle/>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Root vegetables;</a:t>
            </a:r>
          </a:p>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Tuber vegetables;</a:t>
            </a:r>
          </a:p>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Bulb vegetables;</a:t>
            </a:r>
          </a:p>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Leafy vegetables;</a:t>
            </a:r>
          </a:p>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Flowerhead vegetables;</a:t>
            </a:r>
          </a:p>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Edible plant stems;</a:t>
            </a:r>
          </a:p>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Gourds and squashes,</a:t>
            </a:r>
          </a:p>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Fruit vegetables; and</a:t>
            </a:r>
          </a:p>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Pod/seed vegetables.</a:t>
            </a:r>
          </a:p>
          <a:p>
            <a:pPr marL="285750" indent="-28575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4119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Food commodities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CHOOSING QUALITY, FRESH VEGETABLES</a:t>
            </a:r>
          </a:p>
          <a:p>
            <a:pPr>
              <a:lnSpc>
                <a:spcPct val="150000"/>
              </a:lnSpc>
            </a:pPr>
            <a:r>
              <a:rPr lang="en-ZA" sz="2400" dirty="0">
                <a:latin typeface="Arial" panose="020B0604020202020204" pitchFamily="34" charset="0"/>
                <a:cs typeface="Arial" panose="020B0604020202020204" pitchFamily="34" charset="0"/>
              </a:rPr>
              <a:t>When choosing fresh vegetables, there are a few things to keep in mind to ensure that you are getting the best quality produce possible: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Look for bright colours: Fresh vegetables should have bright, vibrant colours.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Check for firmness: Vegetables should be firm to the touch, without any soft spots or bruises. If a vegetable feels mushy or has visible bruises, it may be overripe or damaged. </a:t>
            </a:r>
          </a:p>
        </p:txBody>
      </p:sp>
    </p:spTree>
    <p:extLst>
      <p:ext uri="{BB962C8B-B14F-4D97-AF65-F5344CB8AC3E}">
        <p14:creationId xmlns:p14="http://schemas.microsoft.com/office/powerpoint/2010/main" val="3400745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Food commodities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CHOOSING QUALITY, FRESH VEGETABLES (CONT)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Smell the produce: Some vegetables, like onions and garlic, should have a strong smell, but other fresh vegetables should have a pleasant, mild scent. If a vegetable smells strongly or has a bad </a:t>
            </a:r>
            <a:r>
              <a:rPr lang="en-ZA" sz="2400" dirty="0" err="1">
                <a:latin typeface="Arial" panose="020B0604020202020204" pitchFamily="34" charset="0"/>
                <a:cs typeface="Arial" panose="020B0604020202020204" pitchFamily="34" charset="0"/>
              </a:rPr>
              <a:t>odor</a:t>
            </a:r>
            <a:r>
              <a:rPr lang="en-ZA" sz="2400" dirty="0">
                <a:latin typeface="Arial" panose="020B0604020202020204" pitchFamily="34" charset="0"/>
                <a:cs typeface="Arial" panose="020B0604020202020204" pitchFamily="34" charset="0"/>
              </a:rPr>
              <a:t>, it may be spoiled.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Check for signs of wilting: Vegetables that are beginning to wilt may have wrinkled skin or leaves that are starting to droop or turn yellow. These vegetables may be less flavourful and nutritious than fresh, crisp produce with green leaves. </a:t>
            </a:r>
          </a:p>
        </p:txBody>
      </p:sp>
    </p:spTree>
    <p:extLst>
      <p:ext uri="{BB962C8B-B14F-4D97-AF65-F5344CB8AC3E}">
        <p14:creationId xmlns:p14="http://schemas.microsoft.com/office/powerpoint/2010/main" val="3193714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Food commodities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CHOOSING QUALITY, FRESH VEGETABLES (CONT)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Size: Choose smaller and younger vegetables with regular shapes (the shape will depend on the type of vegetable).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Choose seasonal vegetables: Choosing vegetables that are in season can help ensure that you are getting the freshest produce possible.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In-season vegetables are typically cheaper and are more flavourful and nutritious than those that have been transported long distances or stored for long periods of time.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63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Hospitality industry sectors and careers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MAIN AREAS OR DIVISIONS IN HOSPITALITY</a:t>
            </a:r>
          </a:p>
          <a:p>
            <a:pPr>
              <a:lnSpc>
                <a:spcPct val="150000"/>
              </a:lnSpc>
            </a:pPr>
            <a:r>
              <a:rPr lang="en-ZA" sz="2400" dirty="0">
                <a:latin typeface="Arial" panose="020B0604020202020204" pitchFamily="34" charset="0"/>
                <a:cs typeface="Arial" panose="020B0604020202020204" pitchFamily="34" charset="0"/>
              </a:rPr>
              <a:t>The most important is accommodation services (a place to sleep and feel safe from nature and other people). Following that people are always looking forward to food when they are travelling and when in a different country, people like to taste local cuisines. Food and beverage services are therefore one of the core businesses in the hospitality industry.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003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Food commodities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KNIFE SKILLS FOR PREPARING VEGETABLES AND GARNISHES</a:t>
            </a:r>
          </a:p>
          <a:p>
            <a:pPr>
              <a:lnSpc>
                <a:spcPct val="150000"/>
              </a:lnSpc>
            </a:pPr>
            <a:r>
              <a:rPr lang="en-ZA" sz="2400" dirty="0">
                <a:latin typeface="Arial" panose="020B0604020202020204" pitchFamily="34" charset="0"/>
                <a:cs typeface="Arial" panose="020B0604020202020204" pitchFamily="34" charset="0"/>
              </a:rPr>
              <a:t>Knowing how to use a knife properly (knife skills) and being able to do the different cuts, will improve the visual appeal and professionalism of the food you prepare and cook. This is for:</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Uniformity;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Aesthetics.</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693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Food commodities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USE VEGETABLES AS GARNISHES</a:t>
            </a:r>
          </a:p>
          <a:p>
            <a:pPr>
              <a:lnSpc>
                <a:spcPct val="150000"/>
              </a:lnSpc>
            </a:pPr>
            <a:r>
              <a:rPr lang="en-ZA" sz="2400" dirty="0">
                <a:latin typeface="Arial" panose="020B0604020202020204" pitchFamily="34" charset="0"/>
                <a:cs typeface="Arial" panose="020B0604020202020204" pitchFamily="34" charset="0"/>
              </a:rPr>
              <a:t>Vegetables can be a great way to add colour, flavour, and nutrition to a dish when used as garnishes. When using vegetables as garnishes, it is important to consider the flavours and textures of the dish.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66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Food commodities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EGGS</a:t>
            </a:r>
          </a:p>
          <a:p>
            <a:pPr>
              <a:lnSpc>
                <a:spcPct val="150000"/>
              </a:lnSpc>
            </a:pPr>
            <a:r>
              <a:rPr lang="en-ZA" sz="2400" dirty="0">
                <a:latin typeface="Arial" panose="020B0604020202020204" pitchFamily="34" charset="0"/>
                <a:cs typeface="Arial" panose="020B0604020202020204" pitchFamily="34" charset="0"/>
              </a:rPr>
              <a:t>Eggs are the original super food. They are small but powerful and packed with high-quality protein and vitamins (vitamin A, all the vitamin B group vitamins as well as vitamin D and E) as well as iron. While low in kilojoules, an average egg contains six grams of protein, approximately 15 per cent of an adult’s daily requirement. Eggs are high in cholesterol, which means that they are restricted in some diets for health reasons. </a:t>
            </a:r>
          </a:p>
        </p:txBody>
      </p:sp>
    </p:spTree>
    <p:extLst>
      <p:ext uri="{BB962C8B-B14F-4D97-AF65-F5344CB8AC3E}">
        <p14:creationId xmlns:p14="http://schemas.microsoft.com/office/powerpoint/2010/main" val="1255417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Food commodities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BOILED EGGS AND ITS USES</a:t>
            </a:r>
          </a:p>
          <a:p>
            <a:pPr>
              <a:lnSpc>
                <a:spcPct val="150000"/>
              </a:lnSpc>
            </a:pPr>
            <a:r>
              <a:rPr lang="en-ZA" sz="2400" dirty="0">
                <a:latin typeface="Arial" panose="020B0604020202020204" pitchFamily="34" charset="0"/>
                <a:cs typeface="Arial" panose="020B0604020202020204" pitchFamily="34" charset="0"/>
              </a:rPr>
              <a:t>Boiled eggs are a versatile food that can be used in many different ways. Here are some common uses of boiled eggs: </a:t>
            </a:r>
          </a:p>
        </p:txBody>
      </p:sp>
      <p:sp>
        <p:nvSpPr>
          <p:cNvPr id="3" name="TextBox 2">
            <a:extLst>
              <a:ext uri="{FF2B5EF4-FFF2-40B4-BE49-F238E27FC236}">
                <a16:creationId xmlns:a16="http://schemas.microsoft.com/office/drawing/2014/main" id="{EA903228-AD1B-AC95-9975-BAE3AC011322}"/>
              </a:ext>
            </a:extLst>
          </p:cNvPr>
          <p:cNvSpPr txBox="1"/>
          <p:nvPr/>
        </p:nvSpPr>
        <p:spPr>
          <a:xfrm>
            <a:off x="793376" y="3429000"/>
            <a:ext cx="9674098" cy="2239844"/>
          </a:xfrm>
          <a:prstGeom prst="rect">
            <a:avLst/>
          </a:prstGeom>
          <a:noFill/>
        </p:spPr>
        <p:txBody>
          <a:bodyPr wrap="square" numCol="2">
            <a:spAutoFit/>
          </a:bodyPr>
          <a:lstStyle/>
          <a:p>
            <a:pPr marL="285750" indent="-285750">
              <a:lnSpc>
                <a:spcPct val="150000"/>
              </a:lnSpc>
              <a:buFont typeface="Arial" panose="020B0604020202020204" pitchFamily="34" charset="0"/>
              <a:buChar char="•"/>
            </a:pPr>
            <a:r>
              <a:rPr lang="en-ZA" sz="2400" dirty="0" err="1">
                <a:latin typeface="Arial" panose="020B0604020202020204" pitchFamily="34" charset="0"/>
                <a:cs typeface="Arial" panose="020B0604020202020204" pitchFamily="34" charset="0"/>
              </a:rPr>
              <a:t>Deviled</a:t>
            </a:r>
            <a:r>
              <a:rPr lang="en-ZA" sz="2400" dirty="0">
                <a:latin typeface="Arial" panose="020B0604020202020204" pitchFamily="34" charset="0"/>
                <a:cs typeface="Arial" panose="020B0604020202020204" pitchFamily="34" charset="0"/>
              </a:rPr>
              <a:t> eggs;</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Salads;</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Sandwiches;</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Breakfast;</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Snacks;</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Ramen;</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Pickling; and</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Baking.</a:t>
            </a:r>
          </a:p>
        </p:txBody>
      </p:sp>
    </p:spTree>
    <p:extLst>
      <p:ext uri="{BB962C8B-B14F-4D97-AF65-F5344CB8AC3E}">
        <p14:creationId xmlns:p14="http://schemas.microsoft.com/office/powerpoint/2010/main" val="4106615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Food commodities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BREAD AND ITS USES</a:t>
            </a:r>
          </a:p>
          <a:p>
            <a:pPr>
              <a:lnSpc>
                <a:spcPct val="150000"/>
              </a:lnSpc>
            </a:pPr>
            <a:r>
              <a:rPr lang="en-ZA" sz="2400" dirty="0">
                <a:latin typeface="Arial" panose="020B0604020202020204" pitchFamily="34" charset="0"/>
                <a:cs typeface="Arial" panose="020B0604020202020204" pitchFamily="34" charset="0"/>
              </a:rPr>
              <a:t>Bread is a staple food made of flour or meal that is moistened, kneaded, and sometimes fermented. It has been a major food since prehistoric times. </a:t>
            </a:r>
          </a:p>
          <a:p>
            <a:pPr>
              <a:lnSpc>
                <a:spcPct val="150000"/>
              </a:lnSpc>
            </a:pPr>
            <a:r>
              <a:rPr lang="en-ZA" sz="2400" dirty="0">
                <a:latin typeface="Arial" panose="020B0604020202020204" pitchFamily="34" charset="0"/>
                <a:cs typeface="Arial" panose="020B0604020202020204" pitchFamily="34" charset="0"/>
              </a:rPr>
              <a:t>Bread can be served in different forms and has many health benefits. </a:t>
            </a:r>
          </a:p>
        </p:txBody>
      </p:sp>
    </p:spTree>
    <p:extLst>
      <p:ext uri="{BB962C8B-B14F-4D97-AF65-F5344CB8AC3E}">
        <p14:creationId xmlns:p14="http://schemas.microsoft.com/office/powerpoint/2010/main" val="1292401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Food commodities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STORAGE OF BREAD</a:t>
            </a:r>
          </a:p>
          <a:p>
            <a:pPr>
              <a:lnSpc>
                <a:spcPct val="150000"/>
              </a:lnSpc>
            </a:pPr>
            <a:r>
              <a:rPr lang="en-ZA" sz="2400" dirty="0">
                <a:latin typeface="Arial" panose="020B0604020202020204" pitchFamily="34" charset="0"/>
                <a:cs typeface="Arial" panose="020B0604020202020204" pitchFamily="34" charset="0"/>
              </a:rPr>
              <a:t>Storing bread properly is important to keep it fresh and delicious. Here are some things to pay attention to when storing bread: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Room temperature (avoid the refrigerator);</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Freezing;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Sliced bread;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Reheating.</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194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Food commodities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FRUIT</a:t>
            </a:r>
          </a:p>
          <a:p>
            <a:pPr>
              <a:lnSpc>
                <a:spcPct val="150000"/>
              </a:lnSpc>
            </a:pPr>
            <a:r>
              <a:rPr lang="en-ZA" sz="2400" dirty="0">
                <a:latin typeface="Arial" panose="020B0604020202020204" pitchFamily="34" charset="0"/>
                <a:cs typeface="Arial" panose="020B0604020202020204" pitchFamily="34" charset="0"/>
              </a:rPr>
              <a:t>Fresh, canned, or dried fruit can be put to a variety of uses in the kitchen. It can be eaten raw in salads, used in desserts or as a dessert with cheese, cooked to accompany a meat dish or enjoyed on its own.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91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Food commodities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STREET VENDING</a:t>
            </a:r>
          </a:p>
          <a:p>
            <a:pPr>
              <a:lnSpc>
                <a:spcPct val="150000"/>
              </a:lnSpc>
            </a:pPr>
            <a:r>
              <a:rPr lang="en-ZA" sz="2400" dirty="0">
                <a:latin typeface="Arial" panose="020B0604020202020204" pitchFamily="34" charset="0"/>
                <a:cs typeface="Arial" panose="020B0604020202020204" pitchFamily="34" charset="0"/>
              </a:rPr>
              <a:t>Street food or street-vended foods are ready-to-eat foods and beverages prepared and/or sold by vendors in streets and other public places for immediate or later consumption without any further processing or preparation. Examples include kiosks, food carts, trailers, and food trucks.</a:t>
            </a:r>
          </a:p>
        </p:txBody>
      </p:sp>
    </p:spTree>
    <p:extLst>
      <p:ext uri="{BB962C8B-B14F-4D97-AF65-F5344CB8AC3E}">
        <p14:creationId xmlns:p14="http://schemas.microsoft.com/office/powerpoint/2010/main" val="953056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IDENTIFYING AND SELECTING TABLEWARE</a:t>
            </a:r>
          </a:p>
          <a:p>
            <a:pPr>
              <a:lnSpc>
                <a:spcPct val="150000"/>
              </a:lnSpc>
            </a:pPr>
            <a:r>
              <a:rPr lang="en-ZA" sz="2400" dirty="0">
                <a:latin typeface="Arial" panose="020B0604020202020204" pitchFamily="34" charset="0"/>
                <a:cs typeface="Arial" panose="020B0604020202020204" pitchFamily="34" charset="0"/>
              </a:rPr>
              <a:t>The tableware chosen and purchased for use in a restaurant will depend 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type of restaurant, e.g. fine-dining or bistro;</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menu;</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style of service and type of customer;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price-range of the meals that are served;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Durability;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Ease of cleaning and maintenance.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6: Food and beverage service and customer care</a:t>
            </a:r>
          </a:p>
        </p:txBody>
      </p:sp>
    </p:spTree>
    <p:extLst>
      <p:ext uri="{BB962C8B-B14F-4D97-AF65-F5344CB8AC3E}">
        <p14:creationId xmlns:p14="http://schemas.microsoft.com/office/powerpoint/2010/main" val="969946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6: Food and beverage service and customer care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CARE, HANDLING, CLEANING, AND STORAGE</a:t>
            </a:r>
          </a:p>
          <a:p>
            <a:pPr>
              <a:lnSpc>
                <a:spcPct val="150000"/>
              </a:lnSpc>
            </a:pPr>
            <a:r>
              <a:rPr lang="en-ZA" sz="2400" dirty="0">
                <a:latin typeface="Arial" panose="020B0604020202020204" pitchFamily="34" charset="0"/>
                <a:cs typeface="Arial" panose="020B0604020202020204" pitchFamily="34" charset="0"/>
              </a:rPr>
              <a:t>Tableware is expensive and should be handled with care. </a:t>
            </a:r>
          </a:p>
          <a:p>
            <a:pPr>
              <a:lnSpc>
                <a:spcPct val="150000"/>
              </a:lnSpc>
            </a:pPr>
            <a:r>
              <a:rPr lang="en-ZA" sz="2400" dirty="0">
                <a:latin typeface="Arial" panose="020B0604020202020204" pitchFamily="34" charset="0"/>
                <a:cs typeface="Arial" panose="020B0604020202020204" pitchFamily="34" charset="0"/>
              </a:rPr>
              <a:t>Tableware can be cleaned by machine, where suitable, and by hand. Tableware must be rinsed and can air-dried (recommended) or towel-dried.</a:t>
            </a:r>
          </a:p>
          <a:p>
            <a:pPr>
              <a:lnSpc>
                <a:spcPct val="150000"/>
              </a:lnSpc>
            </a:pPr>
            <a:r>
              <a:rPr lang="en-ZA" sz="2400" dirty="0">
                <a:latin typeface="Arial" panose="020B0604020202020204" pitchFamily="34" charset="0"/>
                <a:cs typeface="Arial" panose="020B0604020202020204" pitchFamily="34" charset="0"/>
              </a:rPr>
              <a:t>Crockery must be stored in a clean storeroom that is kept tidy and free of refuse. </a:t>
            </a:r>
          </a:p>
        </p:txBody>
      </p:sp>
    </p:spTree>
    <p:extLst>
      <p:ext uri="{BB962C8B-B14F-4D97-AF65-F5344CB8AC3E}">
        <p14:creationId xmlns:p14="http://schemas.microsoft.com/office/powerpoint/2010/main" val="9557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Hospitality industry sectors and careers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POSSIBLE CAREERS IN HOSPITALITY</a:t>
            </a:r>
          </a:p>
          <a:p>
            <a:pPr>
              <a:lnSpc>
                <a:spcPct val="150000"/>
              </a:lnSpc>
            </a:pPr>
            <a:r>
              <a:rPr lang="en-ZA" sz="2400" dirty="0">
                <a:latin typeface="Arial" panose="020B0604020202020204" pitchFamily="34" charset="0"/>
                <a:cs typeface="Arial" panose="020B0604020202020204" pitchFamily="34" charset="0"/>
              </a:rPr>
              <a:t>The food and beverage sector is the most labour-intensive sector of the hospitality industry and is referred to as a “people” sector. Service workers are by far the largest occupational group in the industry as they account for 65% of the industry’s employment. Most service jobs are in housekeeping occupations, e.g. housekeeping assistants and in food preparation and serving jobs, e.g. chefs, servers and various other kitchen and dining room or restaurant employees. </a:t>
            </a:r>
          </a:p>
        </p:txBody>
      </p:sp>
    </p:spTree>
    <p:extLst>
      <p:ext uri="{BB962C8B-B14F-4D97-AF65-F5344CB8AC3E}">
        <p14:creationId xmlns:p14="http://schemas.microsoft.com/office/powerpoint/2010/main" val="2245965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6: Food and beverage service and customer care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FULL ENGLISH BREAKFAST</a:t>
            </a:r>
          </a:p>
          <a:p>
            <a:pPr>
              <a:lnSpc>
                <a:spcPct val="150000"/>
              </a:lnSpc>
            </a:pPr>
            <a:r>
              <a:rPr lang="en-ZA" sz="2400" dirty="0">
                <a:latin typeface="Arial" panose="020B0604020202020204" pitchFamily="34" charset="0"/>
                <a:cs typeface="Arial" panose="020B0604020202020204" pitchFamily="34" charset="0"/>
              </a:rPr>
              <a:t>This normally consists of bacon, eggs (made to order), sausage, tomato, mushrooms, and toast. Other items such as baked beans, chicken livers, and savoury mince can also be included. Guests usually have a choice of beverages – tea, coffee, or juice. Some hotels pre-prepare these items and customers can help themselves from a buffet.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96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6: Food and beverage service and customer care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CONTINENTAL BREAKFAST</a:t>
            </a:r>
          </a:p>
          <a:p>
            <a:pPr>
              <a:lnSpc>
                <a:spcPct val="150000"/>
              </a:lnSpc>
            </a:pPr>
            <a:r>
              <a:rPr lang="en-ZA" sz="2400" dirty="0">
                <a:latin typeface="Arial" panose="020B0604020202020204" pitchFamily="34" charset="0"/>
                <a:cs typeface="Arial" panose="020B0604020202020204" pitchFamily="34" charset="0"/>
              </a:rPr>
              <a:t>The term continental breakfast refers to a light morning meal, typically consisting of fruit juice, coffee or tea served with a selection of cereals, fruit, breads and pastries, jams/preserves, and sometimes cheeses and cold meats. In most restaurants this is a self-service breakfast. The waitrons usually serve only the tea and coffee.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658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6: Food and beverage service and customer care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TABLE ACCESSORIES AND UPCYCLED TABLE DECOR</a:t>
            </a:r>
          </a:p>
          <a:p>
            <a:pPr>
              <a:lnSpc>
                <a:spcPct val="150000"/>
              </a:lnSpc>
            </a:pPr>
            <a:r>
              <a:rPr lang="en-ZA" sz="2400" dirty="0">
                <a:latin typeface="Arial" panose="020B0604020202020204" pitchFamily="34" charset="0"/>
                <a:cs typeface="Arial" panose="020B0604020202020204" pitchFamily="34" charset="0"/>
              </a:rPr>
              <a:t>Table accessories or </a:t>
            </a:r>
            <a:r>
              <a:rPr lang="en-ZA" sz="2400" dirty="0" err="1">
                <a:latin typeface="Arial" panose="020B0604020202020204" pitchFamily="34" charset="0"/>
                <a:cs typeface="Arial" panose="020B0604020202020204" pitchFamily="34" charset="0"/>
              </a:rPr>
              <a:t>décor</a:t>
            </a:r>
            <a:r>
              <a:rPr lang="en-ZA" sz="2400" dirty="0">
                <a:latin typeface="Arial" panose="020B0604020202020204" pitchFamily="34" charset="0"/>
                <a:cs typeface="Arial" panose="020B0604020202020204" pitchFamily="34" charset="0"/>
              </a:rPr>
              <a:t> refers to any of many diverse articles placed on a table as decoration and/or to serve a secondary function. These items help to brighten up a space and create a specific atmosphere.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8203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6: Food and beverage service and customer care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PROMOTING QUALITY SERVICE AND PRODUCTS</a:t>
            </a:r>
          </a:p>
          <a:p>
            <a:pPr>
              <a:lnSpc>
                <a:spcPct val="150000"/>
              </a:lnSpc>
            </a:pPr>
            <a:r>
              <a:rPr lang="en-ZA" sz="2400" dirty="0">
                <a:latin typeface="Arial" panose="020B0604020202020204" pitchFamily="34" charset="0"/>
                <a:cs typeface="Arial" panose="020B0604020202020204" pitchFamily="34" charset="0"/>
              </a:rPr>
              <a:t>Quality service can be defined as the consistent delivery of products and services which meet and even exceed the expectations of guests. The key word is consistency, in other words always behaving in the same way. Quality service must always be a priority, and all members of staff must aim to provide the best possible service and products.</a:t>
            </a:r>
          </a:p>
        </p:txBody>
      </p:sp>
    </p:spTree>
    <p:extLst>
      <p:ext uri="{BB962C8B-B14F-4D97-AF65-F5344CB8AC3E}">
        <p14:creationId xmlns:p14="http://schemas.microsoft.com/office/powerpoint/2010/main" val="1401176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6: Food and beverage service and customer care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CUSTOMER CARE</a:t>
            </a:r>
          </a:p>
          <a:p>
            <a:pPr>
              <a:lnSpc>
                <a:spcPct val="150000"/>
              </a:lnSpc>
            </a:pPr>
            <a:r>
              <a:rPr lang="en-ZA" sz="2400" dirty="0">
                <a:latin typeface="Arial" panose="020B0604020202020204" pitchFamily="34" charset="0"/>
                <a:cs typeface="Arial" panose="020B0604020202020204" pitchFamily="34" charset="0"/>
              </a:rPr>
              <a:t>Customer care or service refers to the care provided by the business (hotel, restaurant, guesthouse, etc.) to guests, both during and after their stay or visit. The main aim of all employees working in a hospitality establishment should be to achieve good customer service by putting the needs of the customer first. Satisfied customers will talk favourably about their experience and this can assist in increasing the profitability of the establishment. </a:t>
            </a:r>
          </a:p>
        </p:txBody>
      </p:sp>
    </p:spTree>
    <p:extLst>
      <p:ext uri="{BB962C8B-B14F-4D97-AF65-F5344CB8AC3E}">
        <p14:creationId xmlns:p14="http://schemas.microsoft.com/office/powerpoint/2010/main" val="2797006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6: Food and beverage service and customer care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TAKEAWAY FOODS</a:t>
            </a:r>
          </a:p>
          <a:p>
            <a:pPr>
              <a:lnSpc>
                <a:spcPct val="150000"/>
              </a:lnSpc>
            </a:pPr>
            <a:r>
              <a:rPr lang="en-ZA" sz="2400" dirty="0">
                <a:latin typeface="Arial" panose="020B0604020202020204" pitchFamily="34" charset="0"/>
                <a:cs typeface="Arial" panose="020B0604020202020204" pitchFamily="34" charset="0"/>
              </a:rPr>
              <a:t>Take-out, carry-out, or parcels is food purchased and produced at a restaurant but eaten elsewhere. The restaurant may or may not provide table service. Food ordered this way (especially in fast food) is ordered to go, or sometimes ordered to eat out, as opposed to eating in.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234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6: Food and beverage service and customer care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MENU PLANNING FOR A POP-UP RESTAURANT</a:t>
            </a:r>
          </a:p>
          <a:p>
            <a:pPr>
              <a:lnSpc>
                <a:spcPct val="150000"/>
              </a:lnSpc>
            </a:pPr>
            <a:r>
              <a:rPr lang="en-ZA" sz="2400" dirty="0">
                <a:latin typeface="Arial" panose="020B0604020202020204" pitchFamily="34" charset="0"/>
                <a:cs typeface="Arial" panose="020B0604020202020204" pitchFamily="34" charset="0"/>
              </a:rPr>
              <a:t>A pop-up restaurant is a temporary restaurant/provisional event located in licensed spaces, such as outdoor markets, indoor food festivals, parks, etc. It allows you to showcase culinary talents at a temporary location. A pop-up restaurant offers a limited number of menu items that are sold in large quantities. </a:t>
            </a:r>
          </a:p>
        </p:txBody>
      </p:sp>
    </p:spTree>
    <p:extLst>
      <p:ext uri="{BB962C8B-B14F-4D97-AF65-F5344CB8AC3E}">
        <p14:creationId xmlns:p14="http://schemas.microsoft.com/office/powerpoint/2010/main" val="144610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CHARACTERISTICS OF AN ENTREPRENEUR</a:t>
            </a:r>
          </a:p>
          <a:p>
            <a:pPr>
              <a:lnSpc>
                <a:spcPct val="150000"/>
              </a:lnSpc>
            </a:pPr>
            <a:r>
              <a:rPr lang="en-ZA" sz="2400" dirty="0">
                <a:latin typeface="Arial" panose="020B0604020202020204" pitchFamily="34" charset="0"/>
                <a:cs typeface="Arial" panose="020B0604020202020204" pitchFamily="34" charset="0"/>
              </a:rPr>
              <a:t>Here are some of the common characteristics of successful entrepreneurs in hospitality: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7: Entrepreneurship</a:t>
            </a:r>
          </a:p>
        </p:txBody>
      </p:sp>
      <p:sp>
        <p:nvSpPr>
          <p:cNvPr id="3" name="TextBox 2">
            <a:extLst>
              <a:ext uri="{FF2B5EF4-FFF2-40B4-BE49-F238E27FC236}">
                <a16:creationId xmlns:a16="http://schemas.microsoft.com/office/drawing/2014/main" id="{1710878B-62B3-231D-327E-6E7B77D3A36B}"/>
              </a:ext>
            </a:extLst>
          </p:cNvPr>
          <p:cNvSpPr txBox="1"/>
          <p:nvPr/>
        </p:nvSpPr>
        <p:spPr>
          <a:xfrm>
            <a:off x="660636" y="3429000"/>
            <a:ext cx="10977793" cy="2848729"/>
          </a:xfrm>
          <a:prstGeom prst="rect">
            <a:avLst/>
          </a:prstGeom>
          <a:noFill/>
        </p:spPr>
        <p:txBody>
          <a:bodyPr wrap="square" numCol="2">
            <a:spAutoFit/>
          </a:bodyPr>
          <a:lstStyle/>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Passion and enthusiasm;</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Creativity and innovation;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Customer-focused mindset;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Risk-takers;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Determined and persistent;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Adaptable and flexible;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Resilient;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Positive attitudes and drive;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Leadership skills…</a:t>
            </a:r>
          </a:p>
        </p:txBody>
      </p:sp>
    </p:spTree>
    <p:extLst>
      <p:ext uri="{BB962C8B-B14F-4D97-AF65-F5344CB8AC3E}">
        <p14:creationId xmlns:p14="http://schemas.microsoft.com/office/powerpoint/2010/main" val="1258854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7: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CHARACTERISTICS OF AN ENTREPRENEUR (CONT)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Management skills;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Strong communication skills;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Financial management skills;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Attention to detail;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Networking skills.</a:t>
            </a:r>
          </a:p>
        </p:txBody>
      </p:sp>
    </p:spTree>
    <p:extLst>
      <p:ext uri="{BB962C8B-B14F-4D97-AF65-F5344CB8AC3E}">
        <p14:creationId xmlns:p14="http://schemas.microsoft.com/office/powerpoint/2010/main" val="918112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7: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DEVELOPING ENTREPRENEURIAL SKILLS</a:t>
            </a:r>
          </a:p>
          <a:p>
            <a:pPr>
              <a:lnSpc>
                <a:spcPct val="150000"/>
              </a:lnSpc>
            </a:pPr>
            <a:r>
              <a:rPr lang="en-ZA" sz="2400" dirty="0">
                <a:latin typeface="Arial" panose="020B0604020202020204" pitchFamily="34" charset="0"/>
                <a:cs typeface="Arial" panose="020B0604020202020204" pitchFamily="34" charset="0"/>
              </a:rPr>
              <a:t>A successful entrepreneur needs certain skills to make the idea work in a very competitive world. The following are some of the ways in which one can develop one’s entrepreneurial skills: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Learn about entrepreneurship;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Identify your strengths and weaknesses;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Analyse and evaluate facts, evidence, etc. to form an opinion;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Build your network.</a:t>
            </a:r>
          </a:p>
        </p:txBody>
      </p:sp>
    </p:spTree>
    <p:extLst>
      <p:ext uri="{BB962C8B-B14F-4D97-AF65-F5344CB8AC3E}">
        <p14:creationId xmlns:p14="http://schemas.microsoft.com/office/powerpoint/2010/main" val="2496904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Hospitality industry sectors and careers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TEAMWORK</a:t>
            </a:r>
          </a:p>
          <a:p>
            <a:pPr>
              <a:lnSpc>
                <a:spcPct val="150000"/>
              </a:lnSpc>
            </a:pPr>
            <a:r>
              <a:rPr lang="en-ZA" sz="2400" dirty="0">
                <a:latin typeface="Arial" panose="020B0604020202020204" pitchFamily="34" charset="0"/>
                <a:cs typeface="Arial" panose="020B0604020202020204" pitchFamily="34" charset="0"/>
              </a:rPr>
              <a:t>Teams rather than individuals carry out most tasks in hospitality. Good product, services, and facilities do not happen by themselves: they are the result of a co-ordinate effort by groups of people seeking to achieve the same goal.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089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7: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DEVELOPING AN ENTREPRENEURIAL MINDSET</a:t>
            </a:r>
          </a:p>
          <a:p>
            <a:pPr>
              <a:lnSpc>
                <a:spcPct val="150000"/>
              </a:lnSpc>
            </a:pPr>
            <a:r>
              <a:rPr lang="en-ZA" sz="2400" dirty="0">
                <a:latin typeface="Arial" panose="020B0604020202020204" pitchFamily="34" charset="0"/>
                <a:cs typeface="Arial" panose="020B0604020202020204" pitchFamily="34" charset="0"/>
              </a:rPr>
              <a:t>Entrepreneurs typically believe it is possible to make the most of opportunities, improve their life situation, overcome and learn from setbacks, and live life on their own terms. They also believe in their ability to learn, grow, adapt, and succeed in a variety of settings. Entrepreneurs succeed like they do because they think, act, and view the world differently from most people.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82935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7: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SELF-EMPLOYMENT OPPORTUNITIES</a:t>
            </a:r>
          </a:p>
          <a:p>
            <a:pPr>
              <a:lnSpc>
                <a:spcPct val="150000"/>
              </a:lnSpc>
            </a:pPr>
            <a:r>
              <a:rPr lang="en-ZA" sz="2400" dirty="0">
                <a:latin typeface="Arial" panose="020B0604020202020204" pitchFamily="34" charset="0"/>
                <a:cs typeface="Arial" panose="020B0604020202020204" pitchFamily="34" charset="0"/>
              </a:rPr>
              <a:t>There are many self-employment opportunities in the hospitality industry. Some of them include: </a:t>
            </a:r>
          </a:p>
        </p:txBody>
      </p:sp>
      <p:sp>
        <p:nvSpPr>
          <p:cNvPr id="3" name="TextBox 2">
            <a:extLst>
              <a:ext uri="{FF2B5EF4-FFF2-40B4-BE49-F238E27FC236}">
                <a16:creationId xmlns:a16="http://schemas.microsoft.com/office/drawing/2014/main" id="{9DAE77AF-68C3-B24E-EB44-E245980D81BF}"/>
              </a:ext>
            </a:extLst>
          </p:cNvPr>
          <p:cNvSpPr txBox="1"/>
          <p:nvPr/>
        </p:nvSpPr>
        <p:spPr>
          <a:xfrm>
            <a:off x="793376" y="3429000"/>
            <a:ext cx="10605248" cy="2848729"/>
          </a:xfrm>
          <a:prstGeom prst="rect">
            <a:avLst/>
          </a:prstGeom>
          <a:noFill/>
        </p:spPr>
        <p:txBody>
          <a:bodyPr wrap="square" numCol="2">
            <a:spAutoFit/>
          </a:bodyPr>
          <a:lstStyle/>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Catering;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Personal chef;</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Bed and breakfast;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Event planning;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Food truck;</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Tour guide;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Airbnb host;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Bartending;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Baking.</a:t>
            </a:r>
          </a:p>
        </p:txBody>
      </p:sp>
    </p:spTree>
    <p:extLst>
      <p:ext uri="{BB962C8B-B14F-4D97-AF65-F5344CB8AC3E}">
        <p14:creationId xmlns:p14="http://schemas.microsoft.com/office/powerpoint/2010/main" val="9299021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7: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ADVANTAGES OF SELF-EMPLOYMENT </a:t>
            </a:r>
          </a:p>
          <a:p>
            <a:pPr>
              <a:lnSpc>
                <a:spcPct val="150000"/>
              </a:lnSpc>
            </a:pPr>
            <a:r>
              <a:rPr lang="en-ZA" sz="2400" dirty="0">
                <a:latin typeface="Arial" panose="020B0604020202020204" pitchFamily="34" charset="0"/>
                <a:cs typeface="Arial" panose="020B0604020202020204" pitchFamily="34" charset="0"/>
              </a:rPr>
              <a:t>Being your own boss has many advantages. Apart from having complete control of the business, you can also:</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Enjoy what you do;</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Choose the type of work that you do and what interests you;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Be creative, even turning your hobby and passion into a source of income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Decide how you want to do the work and where;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Be independent…</a:t>
            </a:r>
          </a:p>
        </p:txBody>
      </p:sp>
    </p:spTree>
    <p:extLst>
      <p:ext uri="{BB962C8B-B14F-4D97-AF65-F5344CB8AC3E}">
        <p14:creationId xmlns:p14="http://schemas.microsoft.com/office/powerpoint/2010/main" val="632242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7: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ADVANTAGES OF SELF-EMPLOYMENT </a:t>
            </a:r>
            <a:endParaRPr lang="en-ZA" sz="2400" b="1" dirty="0">
              <a:solidFill>
                <a:schemeClr val="accent2"/>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Determine your hours or schedule and be more flexible;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Manage the balance of work life yourself;</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Reap the rewards of your ideas, skills, hard work, and experience;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Arrange your workspace to meet your needs;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Choose your co-workers if the need arises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Grow your skill set and knowledge;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Experience more variety in your day-to-day routine.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728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7: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CONTRIBUTION TO THE SOUTH AFRICAN ECONOMY</a:t>
            </a:r>
          </a:p>
          <a:p>
            <a:pPr>
              <a:lnSpc>
                <a:spcPct val="150000"/>
              </a:lnSpc>
            </a:pPr>
            <a:r>
              <a:rPr lang="en-ZA" sz="2400" dirty="0">
                <a:latin typeface="Arial" panose="020B0604020202020204" pitchFamily="34" charset="0"/>
                <a:cs typeface="Arial" panose="020B0604020202020204" pitchFamily="34" charset="0"/>
              </a:rPr>
              <a:t>Some of the ways in which entrepreneurs contribute to the South African economy include: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Job creation;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Finding gaps in the market;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Expert growth;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Social impact.</a:t>
            </a:r>
          </a:p>
        </p:txBody>
      </p:sp>
    </p:spTree>
    <p:extLst>
      <p:ext uri="{BB962C8B-B14F-4D97-AF65-F5344CB8AC3E}">
        <p14:creationId xmlns:p14="http://schemas.microsoft.com/office/powerpoint/2010/main" val="32962539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STOCK CONTROL</a:t>
            </a:r>
          </a:p>
          <a:p>
            <a:pPr>
              <a:lnSpc>
                <a:spcPct val="150000"/>
              </a:lnSpc>
            </a:pPr>
            <a:r>
              <a:rPr lang="en-ZA" sz="2400" dirty="0">
                <a:latin typeface="Arial" panose="020B0604020202020204" pitchFamily="34" charset="0"/>
                <a:cs typeface="Arial" panose="020B0604020202020204" pitchFamily="34" charset="0"/>
              </a:rPr>
              <a:t>Stocktaking or -control is a regular routine process where you count, check, and record the stock levels that you have available or is being held. It is vital for managers to know what stock they have on the premises, the condition of it is in and any items that are running low so they can order the correct items that will be used. It shows how much stock comes into the business, what leaves or is used, and what is left over at any given time.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8: Financial management</a:t>
            </a:r>
          </a:p>
        </p:txBody>
      </p:sp>
    </p:spTree>
    <p:extLst>
      <p:ext uri="{BB962C8B-B14F-4D97-AF65-F5344CB8AC3E}">
        <p14:creationId xmlns:p14="http://schemas.microsoft.com/office/powerpoint/2010/main" val="36074331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8: Financial management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PRACTICE IN STOCK CONTROL</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Plan your menu;</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Set par (minimal) levels;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Train staff on stock control.</a:t>
            </a:r>
          </a:p>
        </p:txBody>
      </p:sp>
    </p:spTree>
    <p:extLst>
      <p:ext uri="{BB962C8B-B14F-4D97-AF65-F5344CB8AC3E}">
        <p14:creationId xmlns:p14="http://schemas.microsoft.com/office/powerpoint/2010/main" val="17412394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8: Financial management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PRICING TECHNIQUES</a:t>
            </a:r>
          </a:p>
          <a:p>
            <a:pPr>
              <a:lnSpc>
                <a:spcPct val="150000"/>
              </a:lnSpc>
            </a:pPr>
            <a:r>
              <a:rPr lang="en-ZA" sz="2400" dirty="0">
                <a:latin typeface="Arial" panose="020B0604020202020204" pitchFamily="34" charset="0"/>
                <a:cs typeface="Arial" panose="020B0604020202020204" pitchFamily="34" charset="0"/>
              </a:rPr>
              <a:t>The goal of any business is to earn a good profit, so keeping costs at a minimum while selling at the right price and providing a good product is what all businesses, big or small, should aim for. Pricing techniques are the processes and methods that are used by businesses to set prices for their products and/or services. Every business must determine the technique that suits them best from the variety that is available.</a:t>
            </a:r>
          </a:p>
        </p:txBody>
      </p:sp>
    </p:spTree>
    <p:extLst>
      <p:ext uri="{BB962C8B-B14F-4D97-AF65-F5344CB8AC3E}">
        <p14:creationId xmlns:p14="http://schemas.microsoft.com/office/powerpoint/2010/main" val="10449126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8: Financial management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COSTING SERVICE DELIVERY</a:t>
            </a:r>
          </a:p>
          <a:p>
            <a:pPr>
              <a:lnSpc>
                <a:spcPct val="150000"/>
              </a:lnSpc>
            </a:pPr>
            <a:r>
              <a:rPr lang="en-ZA" sz="2400" dirty="0">
                <a:latin typeface="Arial" panose="020B0604020202020204" pitchFamily="34" charset="0"/>
                <a:cs typeface="Arial" panose="020B0604020202020204" pitchFamily="34" charset="0"/>
              </a:rPr>
              <a:t>Costing service delivery in hospitality involves estimating the expenses associated with providing services to customers. The cost can vary greatly depending on the type of establishment, the size of the staff, the level of customer service required, and other factors. </a:t>
            </a:r>
          </a:p>
        </p:txBody>
      </p:sp>
    </p:spTree>
    <p:extLst>
      <p:ext uri="{BB962C8B-B14F-4D97-AF65-F5344CB8AC3E}">
        <p14:creationId xmlns:p14="http://schemas.microsoft.com/office/powerpoint/2010/main" val="3086322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8: Financial management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ADDING PROFIT TO A PRODUCT, SERVICE OR MENU ITEM</a:t>
            </a:r>
          </a:p>
          <a:p>
            <a:pPr>
              <a:lnSpc>
                <a:spcPct val="150000"/>
              </a:lnSpc>
            </a:pPr>
            <a:r>
              <a:rPr lang="en-ZA" sz="2400" dirty="0">
                <a:latin typeface="Arial" panose="020B0604020202020204" pitchFamily="34" charset="0"/>
                <a:cs typeface="Arial" panose="020B0604020202020204" pitchFamily="34" charset="0"/>
              </a:rPr>
              <a:t>There are two main ways to calculate profit, profit margin, and profit markup, both expressed as a percentage.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Profit margin;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Profit markup.</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99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All workplace environments must be hygienic and safe for all employees, visitors or customers. Safety is an extremely important consideration in any workplace. Successful hospitality employees should be familiar with the rules of safety and hygiene as they apply to any establishment that serves food.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2: Hygiene, health, and safety</a:t>
            </a:r>
          </a:p>
        </p:txBody>
      </p:sp>
    </p:spTree>
    <p:extLst>
      <p:ext uri="{BB962C8B-B14F-4D97-AF65-F5344CB8AC3E}">
        <p14:creationId xmlns:p14="http://schemas.microsoft.com/office/powerpoint/2010/main" val="18822463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8: Financial management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CALCULATE OVERHEAD COSTS</a:t>
            </a:r>
          </a:p>
          <a:p>
            <a:pPr>
              <a:lnSpc>
                <a:spcPct val="150000"/>
              </a:lnSpc>
            </a:pPr>
            <a:r>
              <a:rPr lang="en-ZA" sz="2400" dirty="0">
                <a:latin typeface="Arial" panose="020B0604020202020204" pitchFamily="34" charset="0"/>
                <a:cs typeface="Arial" panose="020B0604020202020204" pitchFamily="34" charset="0"/>
              </a:rPr>
              <a:t>Overhead costs are the ongoing cost of operating a business excluding the direct costs of creating a product or menu item or service. It can include fixed monthly costs or expenses, such as rent, salaries and insurance, utility bills, taxes, and security as well as variable costs such as marketing and advertising, office supplies, maintenance of equipment, and staff training.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613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HOUSEKEEPING</a:t>
            </a:r>
          </a:p>
          <a:p>
            <a:pPr>
              <a:lnSpc>
                <a:spcPct val="150000"/>
              </a:lnSpc>
            </a:pPr>
            <a:r>
              <a:rPr lang="en-ZA" sz="2400" dirty="0">
                <a:latin typeface="Arial" panose="020B0604020202020204" pitchFamily="34" charset="0"/>
                <a:cs typeface="Arial" panose="020B0604020202020204" pitchFamily="34" charset="0"/>
              </a:rPr>
              <a:t>Housekeeping is the management and routine support activities, e.g. cleaning or maintaining order, that is needed to run a physical institution occupied or used by people. In the accommodation part of the hospitality sector, the primary function of the housekeeping department is to keep the different areas in the hotel clean and sanitary and to provide a good overall impression as part of customer service.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9: Operational planning</a:t>
            </a:r>
          </a:p>
        </p:txBody>
      </p:sp>
    </p:spTree>
    <p:extLst>
      <p:ext uri="{BB962C8B-B14F-4D97-AF65-F5344CB8AC3E}">
        <p14:creationId xmlns:p14="http://schemas.microsoft.com/office/powerpoint/2010/main" val="20091256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9: Operational planning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HOUSEKEEPING SYSTEMS</a:t>
            </a:r>
          </a:p>
          <a:p>
            <a:pPr>
              <a:lnSpc>
                <a:spcPct val="150000"/>
              </a:lnSpc>
            </a:pPr>
            <a:r>
              <a:rPr lang="en-ZA" sz="2400" dirty="0">
                <a:latin typeface="Arial" panose="020B0604020202020204" pitchFamily="34" charset="0"/>
                <a:cs typeface="Arial" panose="020B0604020202020204" pitchFamily="34" charset="0"/>
              </a:rPr>
              <a:t>In order to best manage the housekeeping department, it must be structured, properly staffed, and systems need to be put in place to allocate functions or duties to staff as well as to check the quality of work performed.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61529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9: Operational planning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STANDARD HOUSEKEEPING PROCEDURES</a:t>
            </a:r>
          </a:p>
          <a:p>
            <a:pPr>
              <a:lnSpc>
                <a:spcPct val="150000"/>
              </a:lnSpc>
            </a:pPr>
            <a:r>
              <a:rPr lang="en-ZA" sz="2400" dirty="0">
                <a:latin typeface="Arial" panose="020B0604020202020204" pitchFamily="34" charset="0"/>
                <a:cs typeface="Arial" panose="020B0604020202020204" pitchFamily="34" charset="0"/>
              </a:rPr>
              <a:t>Good housekeeping system and procedures (SOPs) helps the manager of the hotel to make sure that routine housekeeping tasks are carried out properly. Nowadays computer software programs are also available to help monitor housekeeping issues.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6663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9: Operational planning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MONITORING STANDARD TIME ALLOCATION AND PRODUCTIVITY</a:t>
            </a:r>
          </a:p>
          <a:p>
            <a:pPr>
              <a:lnSpc>
                <a:spcPct val="150000"/>
              </a:lnSpc>
            </a:pPr>
            <a:r>
              <a:rPr lang="en-ZA" sz="2400" dirty="0">
                <a:latin typeface="Arial" panose="020B0604020202020204" pitchFamily="34" charset="0"/>
                <a:cs typeface="Arial" panose="020B0604020202020204" pitchFamily="34" charset="0"/>
              </a:rPr>
              <a:t>There are a number of ways to monitor standard time allocation and productivity. Two examples are: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 use a time tracking tool to monitor how much time is being spent on  specific tasks. This can help to identify areas where more or less time is being spent, and can help to identify potential areas for improvement.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 use a productivity tracking tool to measure how much work is being completed in a specific amount of time. </a:t>
            </a:r>
          </a:p>
        </p:txBody>
      </p:sp>
    </p:spTree>
    <p:extLst>
      <p:ext uri="{BB962C8B-B14F-4D97-AF65-F5344CB8AC3E}">
        <p14:creationId xmlns:p14="http://schemas.microsoft.com/office/powerpoint/2010/main" val="416411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9: Operational planning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ROOM INSPECTIONS</a:t>
            </a:r>
          </a:p>
          <a:p>
            <a:pPr>
              <a:lnSpc>
                <a:spcPct val="150000"/>
              </a:lnSpc>
            </a:pPr>
            <a:r>
              <a:rPr lang="en-ZA" sz="2400" dirty="0">
                <a:latin typeface="Arial" panose="020B0604020202020204" pitchFamily="34" charset="0"/>
                <a:cs typeface="Arial" panose="020B0604020202020204" pitchFamily="34" charset="0"/>
              </a:rPr>
              <a:t>The inspection of guest rooms by the housekeeping manager or supervisor ensures that the standards set for the cleaning system are consistently achieved by the housekeeping department. It is necessary to inspect areas once the work has been completed so that standards are maintained. </a:t>
            </a:r>
          </a:p>
        </p:txBody>
      </p:sp>
    </p:spTree>
    <p:extLst>
      <p:ext uri="{BB962C8B-B14F-4D97-AF65-F5344CB8AC3E}">
        <p14:creationId xmlns:p14="http://schemas.microsoft.com/office/powerpoint/2010/main" val="177776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Hygiene, health, and safety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HYGIENE IN FOOD PREPARATION AREAS</a:t>
            </a:r>
          </a:p>
          <a:p>
            <a:pPr>
              <a:lnSpc>
                <a:spcPct val="150000"/>
              </a:lnSpc>
            </a:pPr>
            <a:r>
              <a:rPr lang="en-ZA" sz="2400" dirty="0">
                <a:latin typeface="Arial" panose="020B0604020202020204" pitchFamily="34" charset="0"/>
                <a:cs typeface="Arial" panose="020B0604020202020204" pitchFamily="34" charset="0"/>
              </a:rPr>
              <a:t>The standards for food hygiene are very high as the three top hazards regarding food safety and food-borne illnesses are: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Abuse of time and temperature;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Poor hygiene;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Cross-contamination.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562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Hygiene, health, and safety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PERSONAL HYGIENE</a:t>
            </a:r>
          </a:p>
          <a:p>
            <a:pPr>
              <a:lnSpc>
                <a:spcPct val="150000"/>
              </a:lnSpc>
            </a:pPr>
            <a:r>
              <a:rPr lang="en-ZA" sz="2400" dirty="0">
                <a:latin typeface="Arial" panose="020B0604020202020204" pitchFamily="34" charset="0"/>
                <a:cs typeface="Arial" panose="020B0604020202020204" pitchFamily="34" charset="0"/>
              </a:rPr>
              <a:t>Personal hygiene refers to the cleanliness, appearance and habits of people, specifically those working in the hospitality industry. Maintaining a high standard of personal hygiene and cleanliness is one of the best ways to prevent food contamination in hospitality establishments.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893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Hygiene, health, and safety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PERSONAL HYGIENE RULES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Wash your hands regularly throughout the work period. Always wash your hands when they are likely to be contaminated.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Wear clean, protective outer clothing.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Staff should keep their hair clean and neat.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Hair should be covered when working with food in the kitchen.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Avoid wearing jewellery while handling or preparing food.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Keep your nails short and avoid nail polish or artificial nails.</a:t>
            </a:r>
          </a:p>
        </p:txBody>
      </p:sp>
    </p:spTree>
    <p:extLst>
      <p:ext uri="{BB962C8B-B14F-4D97-AF65-F5344CB8AC3E}">
        <p14:creationId xmlns:p14="http://schemas.microsoft.com/office/powerpoint/2010/main" val="342486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90189</TotalTime>
  <Words>4798</Words>
  <Application>Microsoft Macintosh PowerPoint</Application>
  <PresentationFormat>Widescreen</PresentationFormat>
  <Paragraphs>367</Paragraphs>
  <Slides>65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Becky Leighton</cp:lastModifiedBy>
  <cp:revision>328</cp:revision>
  <dcterms:created xsi:type="dcterms:W3CDTF">2018-09-18T08:47:31Z</dcterms:created>
  <dcterms:modified xsi:type="dcterms:W3CDTF">2023-10-12T10:22:47Z</dcterms:modified>
</cp:coreProperties>
</file>