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6" r:id="rId2"/>
    <p:sldId id="314" r:id="rId3"/>
    <p:sldId id="437" r:id="rId4"/>
    <p:sldId id="446" r:id="rId5"/>
    <p:sldId id="447" r:id="rId6"/>
    <p:sldId id="448" r:id="rId7"/>
    <p:sldId id="449" r:id="rId8"/>
    <p:sldId id="450" r:id="rId9"/>
    <p:sldId id="438" r:id="rId10"/>
    <p:sldId id="451" r:id="rId11"/>
    <p:sldId id="504" r:id="rId12"/>
    <p:sldId id="452" r:id="rId13"/>
    <p:sldId id="453" r:id="rId14"/>
    <p:sldId id="439" r:id="rId15"/>
    <p:sldId id="454" r:id="rId16"/>
    <p:sldId id="455" r:id="rId17"/>
    <p:sldId id="456" r:id="rId18"/>
    <p:sldId id="457" r:id="rId19"/>
    <p:sldId id="459" r:id="rId20"/>
    <p:sldId id="505" r:id="rId21"/>
    <p:sldId id="506" r:id="rId22"/>
    <p:sldId id="460" r:id="rId23"/>
    <p:sldId id="461" r:id="rId24"/>
    <p:sldId id="440" r:id="rId25"/>
    <p:sldId id="462" r:id="rId26"/>
    <p:sldId id="463" r:id="rId27"/>
    <p:sldId id="464" r:id="rId28"/>
    <p:sldId id="465" r:id="rId29"/>
    <p:sldId id="466" r:id="rId30"/>
    <p:sldId id="467" r:id="rId31"/>
    <p:sldId id="441" r:id="rId32"/>
    <p:sldId id="468" r:id="rId33"/>
    <p:sldId id="469" r:id="rId34"/>
    <p:sldId id="507" r:id="rId35"/>
    <p:sldId id="471" r:id="rId36"/>
    <p:sldId id="508" r:id="rId37"/>
    <p:sldId id="473" r:id="rId38"/>
    <p:sldId id="442" r:id="rId39"/>
    <p:sldId id="509" r:id="rId40"/>
    <p:sldId id="510" r:id="rId41"/>
    <p:sldId id="511" r:id="rId42"/>
    <p:sldId id="512" r:id="rId43"/>
    <p:sldId id="513" r:id="rId44"/>
    <p:sldId id="474" r:id="rId45"/>
    <p:sldId id="493" r:id="rId46"/>
    <p:sldId id="494" r:id="rId47"/>
    <p:sldId id="495" r:id="rId48"/>
    <p:sldId id="496" r:id="rId49"/>
    <p:sldId id="497" r:id="rId50"/>
    <p:sldId id="498" r:id="rId51"/>
    <p:sldId id="499" r:id="rId52"/>
    <p:sldId id="500" r:id="rId53"/>
    <p:sldId id="501" r:id="rId54"/>
    <p:sldId id="514" r:id="rId55"/>
    <p:sldId id="515" r:id="rId56"/>
    <p:sldId id="443" r:id="rId57"/>
    <p:sldId id="476" r:id="rId58"/>
    <p:sldId id="516" r:id="rId59"/>
    <p:sldId id="517" r:id="rId60"/>
    <p:sldId id="518" r:id="rId61"/>
    <p:sldId id="519" r:id="rId62"/>
    <p:sldId id="444" r:id="rId63"/>
    <p:sldId id="481" r:id="rId64"/>
    <p:sldId id="502" r:id="rId65"/>
    <p:sldId id="503" r:id="rId66"/>
    <p:sldId id="483" r:id="rId67"/>
    <p:sldId id="484" r:id="rId68"/>
    <p:sldId id="485" r:id="rId69"/>
    <p:sldId id="486" r:id="rId70"/>
    <p:sldId id="520" r:id="rId71"/>
    <p:sldId id="521" r:id="rId72"/>
    <p:sldId id="522" r:id="rId73"/>
    <p:sldId id="523" r:id="rId74"/>
    <p:sldId id="524" r:id="rId75"/>
    <p:sldId id="445" r:id="rId76"/>
    <p:sldId id="489" r:id="rId77"/>
    <p:sldId id="525" r:id="rId78"/>
    <p:sldId id="492"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1"/>
    <p:restoredTop sz="94569"/>
  </p:normalViewPr>
  <p:slideViewPr>
    <p:cSldViewPr snapToGrid="0" snapToObjects="1">
      <p:cViewPr varScale="1">
        <p:scale>
          <a:sx n="66" d="100"/>
          <a:sy n="66" d="100"/>
        </p:scale>
        <p:origin x="67" y="19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20/06/2024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20/06/2024</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20/06/2024</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20/06/2024</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20/06/2024</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20/06/2024</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20/06/2024</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20/06/2024</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20/06/2024</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20/06/2024</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20/06/2024</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20/06/2024</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20/06/2024</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865F49-4A7D-645F-BCE7-F82A28DF8B5A}"/>
              </a:ext>
            </a:extLst>
          </p:cNvPr>
          <p:cNvPicPr>
            <a:picLocks noChangeAspect="1"/>
          </p:cNvPicPr>
          <p:nvPr/>
        </p:nvPicPr>
        <p:blipFill rotWithShape="1">
          <a:blip r:embed="rId3"/>
          <a:srcRect t="18915" b="14398"/>
          <a:stretch/>
        </p:blipFill>
        <p:spPr>
          <a:xfrm>
            <a:off x="1" y="0"/>
            <a:ext cx="12190978"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Consumer Studies</a:t>
            </a:r>
          </a:p>
          <a:p>
            <a:pPr algn="r"/>
            <a:r>
              <a:rPr lang="en-GB" sz="5400" b="1" dirty="0">
                <a:solidFill>
                  <a:schemeClr val="bg1"/>
                </a:solidFill>
                <a:latin typeface="Brandon Grotesque Medium" panose="020B0603020203060202" pitchFamily="34" charset="77"/>
              </a:rPr>
              <a:t>Grade 8</a:t>
            </a:r>
          </a:p>
        </p:txBody>
      </p:sp>
      <p:pic>
        <p:nvPicPr>
          <p:cNvPr id="8" name="Picture 7" descr="A yellow circle with black text&#10;&#10;Description automatically generated">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Hygiene, safety and security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5638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GOOD HYGIENE PRACTICES</a:t>
            </a:r>
          </a:p>
          <a:p>
            <a:pPr>
              <a:lnSpc>
                <a:spcPct val="150000"/>
              </a:lnSpc>
            </a:pPr>
            <a:r>
              <a:rPr lang="en-US" sz="2400" dirty="0">
                <a:latin typeface="Arial" panose="020B0604020202020204" pitchFamily="34" charset="0"/>
                <a:cs typeface="Arial" panose="020B0604020202020204" pitchFamily="34" charset="0"/>
              </a:rPr>
              <a:t>Good hygiene practices refer to a set of habits and </a:t>
            </a:r>
            <a:r>
              <a:rPr lang="en-US" sz="2400" dirty="0" err="1">
                <a:latin typeface="Arial" panose="020B0604020202020204" pitchFamily="34" charset="0"/>
                <a:cs typeface="Arial" panose="020B0604020202020204" pitchFamily="34" charset="0"/>
              </a:rPr>
              <a:t>behaviours</a:t>
            </a:r>
            <a:r>
              <a:rPr lang="en-US" sz="2400" dirty="0">
                <a:latin typeface="Arial" panose="020B0604020202020204" pitchFamily="34" charset="0"/>
                <a:cs typeface="Arial" panose="020B0604020202020204" pitchFamily="34" charset="0"/>
              </a:rPr>
              <a:t> that help maintain cleanliness and prevent the spread of diseases. Some hygiene practices include: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Hand hygiene with hand-washing;</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Oral hygiene with teeth and gum care;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Respiratory hygiene to help precent spread;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Personal cleanliness including regular bathing or showering.</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5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Hygiene, safety and security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GOOD HYGIENE PRACTICES</a:t>
            </a:r>
          </a:p>
          <a:p>
            <a:pPr>
              <a:lnSpc>
                <a:spcPct val="150000"/>
              </a:lnSpc>
            </a:pPr>
            <a:r>
              <a:rPr lang="en-US" sz="2400" dirty="0">
                <a:latin typeface="Arial" panose="020B0604020202020204" pitchFamily="34" charset="0"/>
                <a:cs typeface="Arial" panose="020B0604020202020204" pitchFamily="34" charset="0"/>
              </a:rPr>
              <a:t>Good hygiene practices refer to a set of habits and </a:t>
            </a:r>
            <a:r>
              <a:rPr lang="en-US" sz="2400" dirty="0" err="1">
                <a:latin typeface="Arial" panose="020B0604020202020204" pitchFamily="34" charset="0"/>
                <a:cs typeface="Arial" panose="020B0604020202020204" pitchFamily="34" charset="0"/>
              </a:rPr>
              <a:t>behaviours</a:t>
            </a:r>
            <a:r>
              <a:rPr lang="en-US" sz="2400" dirty="0">
                <a:latin typeface="Arial" panose="020B0604020202020204" pitchFamily="34" charset="0"/>
                <a:cs typeface="Arial" panose="020B0604020202020204" pitchFamily="34" charset="0"/>
              </a:rPr>
              <a:t> that help maintain cleanliness and prevent the spread of diseases. Some hygiene practices include: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Food hygiene;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Environmental cleanliness;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Personal protective measures.</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92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Hygiene, safety and security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PERSONAL HYGIENE</a:t>
            </a:r>
          </a:p>
          <a:p>
            <a:pPr>
              <a:lnSpc>
                <a:spcPct val="150000"/>
              </a:lnSpc>
            </a:pPr>
            <a:r>
              <a:rPr lang="en-US" sz="2400" dirty="0">
                <a:latin typeface="Arial" panose="020B0604020202020204" pitchFamily="34" charset="0"/>
                <a:cs typeface="Arial" panose="020B0604020202020204" pitchFamily="34" charset="0"/>
              </a:rPr>
              <a:t>Personal hygiene refers to the practices and habits that individuals engage in to maintain cleanliness and promote good health. It involves taking care of our bodies, maintaining a clean environment and </a:t>
            </a:r>
            <a:r>
              <a:rPr lang="en-US" sz="2400" dirty="0" err="1">
                <a:latin typeface="Arial" panose="020B0604020202020204" pitchFamily="34" charset="0"/>
                <a:cs typeface="Arial" panose="020B0604020202020204" pitchFamily="34" charset="0"/>
              </a:rPr>
              <a:t>practising</a:t>
            </a:r>
            <a:r>
              <a:rPr lang="en-US" sz="2400" dirty="0">
                <a:latin typeface="Arial" panose="020B0604020202020204" pitchFamily="34" charset="0"/>
                <a:cs typeface="Arial" panose="020B0604020202020204" pitchFamily="34" charset="0"/>
              </a:rPr>
              <a:t> habits that prevent the spread of diseases. Personal hygiene is important for physical and mental well- being and is crucial in preventing illness and promoting overall hygiene. </a:t>
            </a:r>
          </a:p>
        </p:txBody>
      </p:sp>
    </p:spTree>
    <p:extLst>
      <p:ext uri="{BB962C8B-B14F-4D97-AF65-F5344CB8AC3E}">
        <p14:creationId xmlns:p14="http://schemas.microsoft.com/office/powerpoint/2010/main" val="1785848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Hygiene, safety and security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GENERAL HYGIENE</a:t>
            </a:r>
          </a:p>
          <a:p>
            <a:pPr>
              <a:lnSpc>
                <a:spcPct val="150000"/>
              </a:lnSpc>
            </a:pPr>
            <a:r>
              <a:rPr lang="en-US" sz="2400" dirty="0">
                <a:latin typeface="Arial" panose="020B0604020202020204" pitchFamily="34" charset="0"/>
                <a:cs typeface="Arial" panose="020B0604020202020204" pitchFamily="34" charset="0"/>
              </a:rPr>
              <a:t>General hygiene practices are essential for maintaining cleanliness and preventing the spread of diseases. Consumer Studies learners should be aware of and follow these practices to ensure their well-being and the well-being of others.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50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In the world of consumer studies, understanding the concept of a consumer is fundamental. A consumer is an individual or entity that plays a pivotal role in the marketplace. Consumers are the lifeblood of any business, as they are the ones who purchase goods and services, driving the economic engine of society.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3: The consumer</a:t>
            </a:r>
          </a:p>
        </p:txBody>
      </p:sp>
    </p:spTree>
    <p:extLst>
      <p:ext uri="{BB962C8B-B14F-4D97-AF65-F5344CB8AC3E}">
        <p14:creationId xmlns:p14="http://schemas.microsoft.com/office/powerpoint/2010/main" val="1679884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The consumer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DEFINITION OF A CONSUMER</a:t>
            </a:r>
          </a:p>
          <a:p>
            <a:pPr>
              <a:lnSpc>
                <a:spcPct val="150000"/>
              </a:lnSpc>
            </a:pPr>
            <a:r>
              <a:rPr lang="en-US" sz="2400" dirty="0">
                <a:latin typeface="Arial" panose="020B0604020202020204" pitchFamily="34" charset="0"/>
                <a:cs typeface="Arial" panose="020B0604020202020204" pitchFamily="34" charset="0"/>
              </a:rPr>
              <a:t>A consumer is a person who buys or uses goods and services. Goods are physical things that you can touch and use, e.g. toys, clothes or books, while services are things that someone does for you, e.g. getting a haircut or going to a restaurant where someone cooks and serves you food. </a:t>
            </a:r>
          </a:p>
        </p:txBody>
      </p:sp>
    </p:spTree>
    <p:extLst>
      <p:ext uri="{BB962C8B-B14F-4D97-AF65-F5344CB8AC3E}">
        <p14:creationId xmlns:p14="http://schemas.microsoft.com/office/powerpoint/2010/main" val="366938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The consumer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CONSUMER BEHAVIOUR</a:t>
            </a:r>
          </a:p>
          <a:p>
            <a:pPr>
              <a:lnSpc>
                <a:spcPct val="150000"/>
              </a:lnSpc>
            </a:pPr>
            <a:r>
              <a:rPr lang="en-US" sz="2400" dirty="0">
                <a:latin typeface="Arial" panose="020B0604020202020204" pitchFamily="34" charset="0"/>
                <a:cs typeface="Arial" panose="020B0604020202020204" pitchFamily="34" charset="0"/>
              </a:rPr>
              <a:t>Consumer </a:t>
            </a:r>
            <a:r>
              <a:rPr lang="en-US" sz="2400" dirty="0" err="1">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 refers to how people make decisions when they buy things or use services. It is all about why we choose certain products or brands and how we behave as consumers. Understanding consumer </a:t>
            </a:r>
            <a:r>
              <a:rPr lang="en-US" sz="2400" dirty="0" err="1">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 helps businesses and marketers create products and advertisements that appeal to different consumers.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541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The consumer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CONSUMER RIGHTS AND RESPONSIBILITIES</a:t>
            </a:r>
            <a:r>
              <a:rPr lang="en-US" sz="2400" dirty="0">
                <a:latin typeface="Arial" panose="020B0604020202020204" pitchFamily="34" charset="0"/>
                <a:cs typeface="Arial" panose="020B0604020202020204" pitchFamily="34" charset="0"/>
              </a:rPr>
              <a:t> </a:t>
            </a:r>
          </a:p>
          <a:p>
            <a:pPr>
              <a:lnSpc>
                <a:spcPct val="150000"/>
              </a:lnSpc>
            </a:pPr>
            <a:r>
              <a:rPr lang="en-US" sz="2400" dirty="0">
                <a:latin typeface="Arial" panose="020B0604020202020204" pitchFamily="34" charset="0"/>
                <a:cs typeface="Arial" panose="020B0604020202020204" pitchFamily="34" charset="0"/>
              </a:rPr>
              <a:t>Consumer rights and responsibilities are important for everyone, as they help protect us when we buy goods or services. In South Africa, there are laws in place to ensure that consumers are treated fairly. For example, some consumer rights include the right to safety, the right to information, the right to choose, the right to be heard, and the right to redress.</a:t>
            </a:r>
          </a:p>
        </p:txBody>
      </p:sp>
    </p:spTree>
    <p:extLst>
      <p:ext uri="{BB962C8B-B14F-4D97-AF65-F5344CB8AC3E}">
        <p14:creationId xmlns:p14="http://schemas.microsoft.com/office/powerpoint/2010/main" val="510919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The consumer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5638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NEEDS AND WANTS</a:t>
            </a:r>
            <a:endParaRPr lang="en-US" sz="2400" dirty="0">
              <a:latin typeface="Arial" panose="020B0604020202020204" pitchFamily="34" charset="0"/>
              <a:cs typeface="Arial" panose="020B0604020202020204" pitchFamily="34" charset="0"/>
            </a:endParaRPr>
          </a:p>
          <a:p>
            <a:pPr>
              <a:lnSpc>
                <a:spcPct val="150000"/>
              </a:lnSpc>
            </a:pPr>
            <a:r>
              <a:rPr lang="en-US" sz="2400" b="1" dirty="0">
                <a:latin typeface="Arial" panose="020B0604020202020204" pitchFamily="34" charset="0"/>
                <a:cs typeface="Arial" panose="020B0604020202020204" pitchFamily="34" charset="0"/>
              </a:rPr>
              <a:t>Consumer needs </a:t>
            </a:r>
            <a:r>
              <a:rPr lang="en-US" sz="2400" dirty="0">
                <a:latin typeface="Arial" panose="020B0604020202020204" pitchFamily="34" charset="0"/>
                <a:cs typeface="Arial" panose="020B0604020202020204" pitchFamily="34" charset="0"/>
              </a:rPr>
              <a:t>are the things that people require to live a healthy and comfortable life. These are the essential things that we need in order to survive. </a:t>
            </a:r>
          </a:p>
          <a:p>
            <a:pPr>
              <a:lnSpc>
                <a:spcPct val="150000"/>
              </a:lnSpc>
            </a:pPr>
            <a:r>
              <a:rPr lang="en-US" sz="2400" b="1" dirty="0">
                <a:latin typeface="Arial" panose="020B0604020202020204" pitchFamily="34" charset="0"/>
                <a:cs typeface="Arial" panose="020B0604020202020204" pitchFamily="34" charset="0"/>
              </a:rPr>
              <a:t>Consumer wants </a:t>
            </a:r>
            <a:r>
              <a:rPr lang="en-US" sz="2400" dirty="0">
                <a:latin typeface="Arial" panose="020B0604020202020204" pitchFamily="34" charset="0"/>
                <a:cs typeface="Arial" panose="020B0604020202020204" pitchFamily="34" charset="0"/>
              </a:rPr>
              <a:t>are things that we desire or wish to have, but they are not necessarily essential for survival. Wants are more about our personal preferences and the things that make us happy or satisfied.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01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The consumer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CLOTHING OR SOFT FURNISHING PRODUCTION</a:t>
            </a:r>
          </a:p>
          <a:p>
            <a:pPr>
              <a:lnSpc>
                <a:spcPct val="150000"/>
              </a:lnSpc>
            </a:pPr>
            <a:r>
              <a:rPr lang="en-US" sz="2400" dirty="0">
                <a:latin typeface="Arial" panose="020B0604020202020204" pitchFamily="34" charset="0"/>
                <a:cs typeface="Arial" panose="020B0604020202020204" pitchFamily="34" charset="0"/>
              </a:rPr>
              <a:t>Needlework is a creative and practical skill that requires the use of various equipment and tools. Whether you are a beginner or an experienced sewist, understanding the purpose and function of needlework equipment is essential for successful and enjoyable needlework projects.</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86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Consumer Studies provide a foundation for developing important life skills, such as financial literacy, critical thinking and responsible consumer behaviour. It equips you with the knowledge and tools necessary to make informed decisions as consumers and to become more active participants in the marketplace.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1: Introduction</a:t>
            </a: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The consumer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FOOD PRODUCTION</a:t>
            </a:r>
          </a:p>
          <a:p>
            <a:pPr>
              <a:lnSpc>
                <a:spcPct val="150000"/>
              </a:lnSpc>
            </a:pPr>
            <a:r>
              <a:rPr lang="en-US" sz="2400" dirty="0">
                <a:latin typeface="Arial" panose="020B0604020202020204" pitchFamily="34" charset="0"/>
                <a:cs typeface="Arial" panose="020B0604020202020204" pitchFamily="34" charset="0"/>
              </a:rPr>
              <a:t>The purpose of this practical lesson is to introduce learners to the wide range of equipment that they will be required to work with in domestic and industrial</a:t>
            </a:r>
          </a:p>
          <a:p>
            <a:pPr>
              <a:lnSpc>
                <a:spcPct val="150000"/>
              </a:lnSpc>
            </a:pPr>
            <a:r>
              <a:rPr lang="en-US" sz="2400" dirty="0">
                <a:latin typeface="Arial" panose="020B0604020202020204" pitchFamily="34" charset="0"/>
                <a:cs typeface="Arial" panose="020B0604020202020204" pitchFamily="34" charset="0"/>
              </a:rPr>
              <a:t>kitchens. Although industrial equipment will be </a:t>
            </a:r>
            <a:r>
              <a:rPr lang="en-US" sz="2400" dirty="0" err="1">
                <a:latin typeface="Arial" panose="020B0604020202020204" pitchFamily="34" charset="0"/>
                <a:cs typeface="Arial" panose="020B0604020202020204" pitchFamily="34" charset="0"/>
              </a:rPr>
              <a:t>emphasised</a:t>
            </a:r>
            <a:r>
              <a:rPr lang="en-US" sz="2400" dirty="0">
                <a:latin typeface="Arial" panose="020B0604020202020204" pitchFamily="34" charset="0"/>
                <a:cs typeface="Arial" panose="020B0604020202020204" pitchFamily="34" charset="0"/>
              </a:rPr>
              <a:t>, domestic</a:t>
            </a:r>
          </a:p>
          <a:p>
            <a:pPr>
              <a:lnSpc>
                <a:spcPct val="150000"/>
              </a:lnSpc>
            </a:pPr>
            <a:r>
              <a:rPr lang="en-US" sz="2400" dirty="0">
                <a:latin typeface="Arial" panose="020B0604020202020204" pitchFamily="34" charset="0"/>
                <a:cs typeface="Arial" panose="020B0604020202020204" pitchFamily="34" charset="0"/>
              </a:rPr>
              <a:t>equipment has also been included so that you will be familiar with it when</a:t>
            </a:r>
          </a:p>
          <a:p>
            <a:pPr>
              <a:lnSpc>
                <a:spcPct val="150000"/>
              </a:lnSpc>
            </a:pPr>
            <a:r>
              <a:rPr lang="en-US" sz="2400" dirty="0">
                <a:latin typeface="Arial" panose="020B0604020202020204" pitchFamily="34" charset="0"/>
                <a:cs typeface="Arial" panose="020B0604020202020204" pitchFamily="34" charset="0"/>
              </a:rPr>
              <a:t>working with food on a small scale.</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74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The consumer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CLOTHING OR SOFT FURNISHING PRODUCTION</a:t>
            </a:r>
          </a:p>
          <a:p>
            <a:pPr>
              <a:lnSpc>
                <a:spcPct val="150000"/>
              </a:lnSpc>
            </a:pPr>
            <a:r>
              <a:rPr lang="en-US" sz="2400" dirty="0">
                <a:latin typeface="Arial" panose="020B0604020202020204" pitchFamily="34" charset="0"/>
                <a:cs typeface="Arial" panose="020B0604020202020204" pitchFamily="34" charset="0"/>
              </a:rPr>
              <a:t>Needlework is a creative and practical skill that requires the use of various</a:t>
            </a:r>
          </a:p>
          <a:p>
            <a:pPr>
              <a:lnSpc>
                <a:spcPct val="150000"/>
              </a:lnSpc>
            </a:pPr>
            <a:r>
              <a:rPr lang="en-US" sz="2400" dirty="0">
                <a:latin typeface="Arial" panose="020B0604020202020204" pitchFamily="34" charset="0"/>
                <a:cs typeface="Arial" panose="020B0604020202020204" pitchFamily="34" charset="0"/>
              </a:rPr>
              <a:t>equipment and tools. Whether you are a beginner or an experienced sewist,</a:t>
            </a:r>
          </a:p>
          <a:p>
            <a:pPr>
              <a:lnSpc>
                <a:spcPct val="150000"/>
              </a:lnSpc>
            </a:pPr>
            <a:r>
              <a:rPr lang="en-US" sz="2400" dirty="0">
                <a:latin typeface="Arial" panose="020B0604020202020204" pitchFamily="34" charset="0"/>
                <a:cs typeface="Arial" panose="020B0604020202020204" pitchFamily="34" charset="0"/>
              </a:rPr>
              <a:t>understanding the purpose and function of needlework equipment is essential for successful and enjoyable needlework projects.</a:t>
            </a:r>
          </a:p>
        </p:txBody>
      </p:sp>
    </p:spTree>
    <p:extLst>
      <p:ext uri="{BB962C8B-B14F-4D97-AF65-F5344CB8AC3E}">
        <p14:creationId xmlns:p14="http://schemas.microsoft.com/office/powerpoint/2010/main" val="3667596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The consumer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PATCHWORK AND QUILTING PRODUCTION</a:t>
            </a:r>
            <a:r>
              <a:rPr lang="en-US" sz="2400" dirty="0">
                <a:latin typeface="Arial" panose="020B0604020202020204" pitchFamily="34" charset="0"/>
                <a:cs typeface="Arial" panose="020B0604020202020204" pitchFamily="34" charset="0"/>
              </a:rPr>
              <a:t> </a:t>
            </a:r>
          </a:p>
          <a:p>
            <a:pPr>
              <a:lnSpc>
                <a:spcPct val="150000"/>
              </a:lnSpc>
            </a:pPr>
            <a:r>
              <a:rPr lang="en-US" sz="2400" dirty="0">
                <a:latin typeface="Arial" panose="020B0604020202020204" pitchFamily="34" charset="0"/>
                <a:cs typeface="Arial" panose="020B0604020202020204" pitchFamily="34" charset="0"/>
              </a:rPr>
              <a:t>Patchwork refers to the technique of sewing small pieces of fabric together to form larger designs, while quilting involves stitching layers of fabric together with a padded filling in-between. </a:t>
            </a:r>
          </a:p>
        </p:txBody>
      </p:sp>
    </p:spTree>
    <p:extLst>
      <p:ext uri="{BB962C8B-B14F-4D97-AF65-F5344CB8AC3E}">
        <p14:creationId xmlns:p14="http://schemas.microsoft.com/office/powerpoint/2010/main" val="3439003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The consumer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KNITTING AND CROCHETING PRODUCTION</a:t>
            </a:r>
          </a:p>
          <a:p>
            <a:pPr>
              <a:lnSpc>
                <a:spcPct val="150000"/>
              </a:lnSpc>
            </a:pPr>
            <a:r>
              <a:rPr lang="en-US" sz="2400" dirty="0">
                <a:latin typeface="Arial" panose="020B0604020202020204" pitchFamily="34" charset="0"/>
                <a:cs typeface="Arial" panose="020B0604020202020204" pitchFamily="34" charset="0"/>
              </a:rPr>
              <a:t>Knitting is a versatile craft offering opportunities for the exploration and creation of functional and visually appealing items. It is a practical skill that offers numerous advantages in terms of both personal well-being and broader societal benefits. </a:t>
            </a:r>
          </a:p>
        </p:txBody>
      </p:sp>
    </p:spTree>
    <p:extLst>
      <p:ext uri="{BB962C8B-B14F-4D97-AF65-F5344CB8AC3E}">
        <p14:creationId xmlns:p14="http://schemas.microsoft.com/office/powerpoint/2010/main" val="2171451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Food is a fundamental aspect of our daily lives, providing us with sustenance, energy and a myriad of essential nutrients necessary</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for our well-being. Nutrition, the science of how our bodies use food to function, plays a pivotal role in shaping our physical and mental health.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4: Food and nutrition</a:t>
            </a:r>
          </a:p>
        </p:txBody>
      </p:sp>
    </p:spTree>
    <p:extLst>
      <p:ext uri="{BB962C8B-B14F-4D97-AF65-F5344CB8AC3E}">
        <p14:creationId xmlns:p14="http://schemas.microsoft.com/office/powerpoint/2010/main" val="773025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Food and nutrition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COMPOSITION OF FOOD</a:t>
            </a:r>
            <a:r>
              <a:rPr lang="en-US" sz="2400" dirty="0">
                <a:latin typeface="Arial" panose="020B0604020202020204" pitchFamily="34" charset="0"/>
                <a:cs typeface="Arial" panose="020B0604020202020204" pitchFamily="34" charset="0"/>
              </a:rPr>
              <a:t> </a:t>
            </a:r>
          </a:p>
          <a:p>
            <a:pPr>
              <a:lnSpc>
                <a:spcPct val="150000"/>
              </a:lnSpc>
            </a:pPr>
            <a:r>
              <a:rPr lang="en-US" sz="2400" dirty="0">
                <a:latin typeface="Arial" panose="020B0604020202020204" pitchFamily="34" charset="0"/>
                <a:cs typeface="Arial" panose="020B0604020202020204" pitchFamily="34" charset="0"/>
              </a:rPr>
              <a:t>Food is made up of different components that give us energy, help our bodies grow and keep us healthy. The main components of food are called nutrients. They are divided into two groups: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Macronutrients , made up of carbohydrates, proteins and fats;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Micronutrients, made up of vitamins and minerals.</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257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Food and nutrition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SOUTH AFRICAN FOOD GUIDE PYRAMID</a:t>
            </a:r>
            <a:r>
              <a:rPr lang="en-US" sz="2400" dirty="0">
                <a:latin typeface="Arial" panose="020B0604020202020204" pitchFamily="34" charset="0"/>
                <a:cs typeface="Arial" panose="020B0604020202020204" pitchFamily="34" charset="0"/>
              </a:rPr>
              <a:t> </a:t>
            </a:r>
          </a:p>
          <a:p>
            <a:pPr>
              <a:lnSpc>
                <a:spcPct val="150000"/>
              </a:lnSpc>
            </a:pPr>
            <a:r>
              <a:rPr lang="en-US" sz="2400" dirty="0">
                <a:latin typeface="Arial" panose="020B0604020202020204" pitchFamily="34" charset="0"/>
                <a:cs typeface="Arial" panose="020B0604020202020204" pitchFamily="34" charset="0"/>
              </a:rPr>
              <a:t>The South African Food Guide Pyramid is a tool that helps us understand how to make healthy food choices. </a:t>
            </a:r>
          </a:p>
        </p:txBody>
      </p:sp>
      <p:pic>
        <p:nvPicPr>
          <p:cNvPr id="3" name="Picture 2" descr="A food pyramid with different foods&#10;&#10;Description automatically generated">
            <a:extLst>
              <a:ext uri="{FF2B5EF4-FFF2-40B4-BE49-F238E27FC236}">
                <a16:creationId xmlns:a16="http://schemas.microsoft.com/office/drawing/2014/main" id="{A458457F-22F0-4E34-32AD-84835C3F5172}"/>
              </a:ext>
            </a:extLst>
          </p:cNvPr>
          <p:cNvPicPr>
            <a:picLocks noChangeAspect="1"/>
          </p:cNvPicPr>
          <p:nvPr/>
        </p:nvPicPr>
        <p:blipFill>
          <a:blip r:embed="rId3"/>
          <a:stretch>
            <a:fillRect/>
          </a:stretch>
        </p:blipFill>
        <p:spPr>
          <a:xfrm>
            <a:off x="4277795" y="3481252"/>
            <a:ext cx="3608496" cy="2636978"/>
          </a:xfrm>
          <a:prstGeom prst="rect">
            <a:avLst/>
          </a:prstGeom>
        </p:spPr>
      </p:pic>
    </p:spTree>
    <p:extLst>
      <p:ext uri="{BB962C8B-B14F-4D97-AF65-F5344CB8AC3E}">
        <p14:creationId xmlns:p14="http://schemas.microsoft.com/office/powerpoint/2010/main" val="130614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Food and nutrition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FOOD-BASED DIETARY GUIDELINES FOR SOUTH AFRICA</a:t>
            </a:r>
          </a:p>
          <a:p>
            <a:pPr>
              <a:lnSpc>
                <a:spcPct val="150000"/>
              </a:lnSpc>
            </a:pPr>
            <a:r>
              <a:rPr lang="en-US" sz="2400" dirty="0">
                <a:latin typeface="Arial" panose="020B0604020202020204" pitchFamily="34" charset="0"/>
                <a:cs typeface="Arial" panose="020B0604020202020204" pitchFamily="34" charset="0"/>
              </a:rPr>
              <a:t>The guidelines can be </a:t>
            </a:r>
            <a:r>
              <a:rPr lang="en-US" sz="2400" dirty="0" err="1">
                <a:latin typeface="Arial" panose="020B0604020202020204" pitchFamily="34" charset="0"/>
                <a:cs typeface="Arial" panose="020B0604020202020204" pitchFamily="34" charset="0"/>
              </a:rPr>
              <a:t>summarised</a:t>
            </a:r>
            <a:r>
              <a:rPr lang="en-US" sz="2400" dirty="0">
                <a:latin typeface="Arial" panose="020B0604020202020204" pitchFamily="34" charset="0"/>
                <a:cs typeface="Arial" panose="020B0604020202020204" pitchFamily="34" charset="0"/>
              </a:rPr>
              <a:t> as follows: </a:t>
            </a:r>
          </a:p>
        </p:txBody>
      </p:sp>
      <p:sp>
        <p:nvSpPr>
          <p:cNvPr id="3" name="TextBox 2">
            <a:extLst>
              <a:ext uri="{FF2B5EF4-FFF2-40B4-BE49-F238E27FC236}">
                <a16:creationId xmlns:a16="http://schemas.microsoft.com/office/drawing/2014/main" id="{6D5FCD87-11E9-7D2F-49FF-6C414D761BCB}"/>
              </a:ext>
            </a:extLst>
          </p:cNvPr>
          <p:cNvSpPr txBox="1"/>
          <p:nvPr/>
        </p:nvSpPr>
        <p:spPr>
          <a:xfrm>
            <a:off x="802340" y="2977481"/>
            <a:ext cx="11093824" cy="3413563"/>
          </a:xfrm>
          <a:prstGeom prst="rect">
            <a:avLst/>
          </a:prstGeom>
          <a:noFill/>
        </p:spPr>
        <p:txBody>
          <a:bodyPr wrap="square" numCol="2">
            <a:spAutoFit/>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Eat a variety of foods;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Make starchy foods part of most meals;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Eat plenty of vegetables and fruit;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Eat dry beans, peas, lentils and soya;</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Have milk, maas or yogurt often;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Eat meat, fish, chicken, eggs and milk in moderation;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Use fats sparingly;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Have sugar and foods and drinks high in sugar sparingly.</a:t>
            </a:r>
          </a:p>
        </p:txBody>
      </p:sp>
    </p:spTree>
    <p:extLst>
      <p:ext uri="{BB962C8B-B14F-4D97-AF65-F5344CB8AC3E}">
        <p14:creationId xmlns:p14="http://schemas.microsoft.com/office/powerpoint/2010/main" val="2960699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Food and nutrition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CLOTHING OR SOFT FURNISHING PRODUCTION</a:t>
            </a:r>
          </a:p>
          <a:p>
            <a:pPr>
              <a:lnSpc>
                <a:spcPct val="150000"/>
              </a:lnSpc>
            </a:pPr>
            <a:r>
              <a:rPr lang="en-US" sz="2400" dirty="0">
                <a:latin typeface="Arial" panose="020B0604020202020204" pitchFamily="34" charset="0"/>
                <a:cs typeface="Arial" panose="020B0604020202020204" pitchFamily="34" charset="0"/>
              </a:rPr>
              <a:t>Hand stitching is a fundamental skill in sewing and needlework, allowing you to join fabrics, create decorative designs and add finishing touches to your projects. Understanding and mastering basic hand stitches opens up a world of creative possibilities and gives you greater control over your sewing </a:t>
            </a:r>
            <a:r>
              <a:rPr lang="en-US" sz="2400" dirty="0" err="1">
                <a:latin typeface="Arial" panose="020B0604020202020204" pitchFamily="34" charset="0"/>
                <a:cs typeface="Arial" panose="020B0604020202020204" pitchFamily="34" charset="0"/>
              </a:rPr>
              <a:t>endeavours</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02383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Food and nutrition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PATCHWORK AND QUILTING PRODUCTION</a:t>
            </a:r>
          </a:p>
          <a:p>
            <a:pPr>
              <a:lnSpc>
                <a:spcPct val="150000"/>
              </a:lnSpc>
            </a:pPr>
            <a:r>
              <a:rPr lang="en-US" sz="2400" dirty="0">
                <a:latin typeface="Arial" panose="020B0604020202020204" pitchFamily="34" charset="0"/>
                <a:cs typeface="Arial" panose="020B0604020202020204" pitchFamily="34" charset="0"/>
              </a:rPr>
              <a:t>Embroidery stitches are the building blocks of hand embroidery, allowing you to add texture, </a:t>
            </a:r>
            <a:r>
              <a:rPr lang="en-US" sz="2400" dirty="0" err="1">
                <a:latin typeface="Arial" panose="020B0604020202020204" pitchFamily="34" charset="0"/>
                <a:cs typeface="Arial" panose="020B0604020202020204" pitchFamily="34" charset="0"/>
              </a:rPr>
              <a:t>colour</a:t>
            </a:r>
            <a:r>
              <a:rPr lang="en-US" sz="2400" dirty="0">
                <a:latin typeface="Arial" panose="020B0604020202020204" pitchFamily="34" charset="0"/>
                <a:cs typeface="Arial" panose="020B0604020202020204" pitchFamily="34" charset="0"/>
              </a:rPr>
              <a:t> and decorative elements to the fabric. They provide endless creative possibilities and can be combined in various ways to create intricate designs, </a:t>
            </a:r>
            <a:r>
              <a:rPr lang="en-US" sz="2400" dirty="0" err="1">
                <a:latin typeface="Arial" panose="020B0604020202020204" pitchFamily="34" charset="0"/>
                <a:cs typeface="Arial" panose="020B0604020202020204" pitchFamily="34" charset="0"/>
              </a:rPr>
              <a:t>personalised</a:t>
            </a:r>
            <a:r>
              <a:rPr lang="en-US" sz="2400" dirty="0">
                <a:latin typeface="Arial" panose="020B0604020202020204" pitchFamily="34" charset="0"/>
                <a:cs typeface="Arial" panose="020B0604020202020204" pitchFamily="34" charset="0"/>
              </a:rPr>
              <a:t> details and beautiful embellishments.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458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WHAT IS CONSUMER STUDIES?</a:t>
            </a:r>
          </a:p>
          <a:p>
            <a:pPr>
              <a:lnSpc>
                <a:spcPct val="150000"/>
              </a:lnSpc>
            </a:pPr>
            <a:r>
              <a:rPr lang="en-US" sz="2400" dirty="0">
                <a:latin typeface="Arial" panose="020B0604020202020204" pitchFamily="34" charset="0"/>
                <a:cs typeface="Arial" panose="020B0604020202020204" pitchFamily="34" charset="0"/>
              </a:rPr>
              <a:t>Consumer Studies covers the following topics: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Hygiene, safety and security;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 consumer;</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Food and nutrition;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Entrepreneurship.</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34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Food and nutrition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KNITTING AND CROCHETING PRODUCTION</a:t>
            </a:r>
            <a:r>
              <a:rPr lang="en-US" sz="2400" dirty="0">
                <a:latin typeface="Arial" panose="020B0604020202020204" pitchFamily="34" charset="0"/>
                <a:cs typeface="Arial" panose="020B0604020202020204" pitchFamily="34" charset="0"/>
              </a:rPr>
              <a:t> </a:t>
            </a:r>
          </a:p>
          <a:p>
            <a:pPr>
              <a:lnSpc>
                <a:spcPct val="150000"/>
              </a:lnSpc>
            </a:pPr>
            <a:r>
              <a:rPr lang="en-US" sz="2400" dirty="0">
                <a:latin typeface="Arial" panose="020B0604020202020204" pitchFamily="34" charset="0"/>
                <a:cs typeface="Arial" panose="020B0604020202020204" pitchFamily="34" charset="0"/>
              </a:rPr>
              <a:t>Reading yarn labels is the first step towards unlocking the potential of your knitting or crocheting project. Much like deciphering a secret code, yarn labels provide vital information that can make or break your crafting experience. These tiny tags contain a wealth of details about the yarn’s </a:t>
            </a:r>
            <a:r>
              <a:rPr lang="en-US" sz="2400" dirty="0" err="1">
                <a:latin typeface="Arial" panose="020B0604020202020204" pitchFamily="34" charset="0"/>
                <a:cs typeface="Arial" panose="020B0604020202020204" pitchFamily="34" charset="0"/>
              </a:rPr>
              <a:t>fibre</a:t>
            </a:r>
            <a:r>
              <a:rPr lang="en-US" sz="2400" dirty="0">
                <a:latin typeface="Arial" panose="020B0604020202020204" pitchFamily="34" charset="0"/>
                <a:cs typeface="Arial" panose="020B0604020202020204" pitchFamily="34" charset="0"/>
              </a:rPr>
              <a:t> content, weight, </a:t>
            </a:r>
            <a:r>
              <a:rPr lang="en-US" sz="2400" dirty="0" err="1">
                <a:latin typeface="Arial" panose="020B0604020202020204" pitchFamily="34" charset="0"/>
                <a:cs typeface="Arial" panose="020B0604020202020204" pitchFamily="34" charset="0"/>
              </a:rPr>
              <a:t>colour</a:t>
            </a:r>
            <a:r>
              <a:rPr lang="en-US" sz="2400" dirty="0">
                <a:latin typeface="Arial" panose="020B0604020202020204" pitchFamily="34" charset="0"/>
                <a:cs typeface="Arial" panose="020B0604020202020204" pitchFamily="34" charset="0"/>
              </a:rPr>
              <a:t>, care instructions, and more.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543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Food and nutrition play a fundamental role in our lives, shaping not only our physical health, but also our overall well-being. In the world of consumer studies, understanding the importance of these elements is essential for making informed choices about what we eat.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5: Food and nutrition</a:t>
            </a:r>
          </a:p>
        </p:txBody>
      </p:sp>
    </p:spTree>
    <p:extLst>
      <p:ext uri="{BB962C8B-B14F-4D97-AF65-F5344CB8AC3E}">
        <p14:creationId xmlns:p14="http://schemas.microsoft.com/office/powerpoint/2010/main" val="3783704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Food and nutrition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FUNCTIONS OF THE MAIN NUTRIENTS</a:t>
            </a:r>
          </a:p>
        </p:txBody>
      </p:sp>
      <p:graphicFrame>
        <p:nvGraphicFramePr>
          <p:cNvPr id="2" name="Table 1">
            <a:extLst>
              <a:ext uri="{FF2B5EF4-FFF2-40B4-BE49-F238E27FC236}">
                <a16:creationId xmlns:a16="http://schemas.microsoft.com/office/drawing/2014/main" id="{6C3AC48C-75C8-F899-456A-D9CCF73BC6F9}"/>
              </a:ext>
            </a:extLst>
          </p:cNvPr>
          <p:cNvGraphicFramePr>
            <a:graphicFrameLocks noGrp="1"/>
          </p:cNvGraphicFramePr>
          <p:nvPr>
            <p:extLst>
              <p:ext uri="{D42A27DB-BD31-4B8C-83A1-F6EECF244321}">
                <p14:modId xmlns:p14="http://schemas.microsoft.com/office/powerpoint/2010/main" val="492050542"/>
              </p:ext>
            </p:extLst>
          </p:nvPr>
        </p:nvGraphicFramePr>
        <p:xfrm>
          <a:off x="793376" y="2687319"/>
          <a:ext cx="10596282" cy="2770233"/>
        </p:xfrm>
        <a:graphic>
          <a:graphicData uri="http://schemas.openxmlformats.org/drawingml/2006/table">
            <a:tbl>
              <a:tblPr firstRow="1" bandRow="1">
                <a:tableStyleId>{9DCAF9ED-07DC-4A11-8D7F-57B35C25682E}</a:tableStyleId>
              </a:tblPr>
              <a:tblGrid>
                <a:gridCol w="2550715">
                  <a:extLst>
                    <a:ext uri="{9D8B030D-6E8A-4147-A177-3AD203B41FA5}">
                      <a16:colId xmlns:a16="http://schemas.microsoft.com/office/drawing/2014/main" val="1250376729"/>
                    </a:ext>
                  </a:extLst>
                </a:gridCol>
                <a:gridCol w="8045567">
                  <a:extLst>
                    <a:ext uri="{9D8B030D-6E8A-4147-A177-3AD203B41FA5}">
                      <a16:colId xmlns:a16="http://schemas.microsoft.com/office/drawing/2014/main" val="3815913457"/>
                    </a:ext>
                  </a:extLst>
                </a:gridCol>
              </a:tblGrid>
              <a:tr h="575673">
                <a:tc>
                  <a:txBody>
                    <a:bodyPr/>
                    <a:lstStyle/>
                    <a:p>
                      <a:r>
                        <a:rPr lang="en-US" dirty="0"/>
                        <a:t>Nutrient</a:t>
                      </a:r>
                    </a:p>
                  </a:txBody>
                  <a:tcPr/>
                </a:tc>
                <a:tc>
                  <a:txBody>
                    <a:bodyPr/>
                    <a:lstStyle/>
                    <a:p>
                      <a:r>
                        <a:rPr lang="en-US" dirty="0"/>
                        <a:t>Function</a:t>
                      </a:r>
                    </a:p>
                  </a:txBody>
                  <a:tcPr/>
                </a:tc>
                <a:extLst>
                  <a:ext uri="{0D108BD9-81ED-4DB2-BD59-A6C34878D82A}">
                    <a16:rowId xmlns:a16="http://schemas.microsoft.com/office/drawing/2014/main" val="2168015210"/>
                  </a:ext>
                </a:extLst>
              </a:tr>
              <a:tr h="575673">
                <a:tc>
                  <a:txBody>
                    <a:bodyPr/>
                    <a:lstStyle/>
                    <a:p>
                      <a:r>
                        <a:rPr lang="en-US" dirty="0"/>
                        <a:t>Proteins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Proteins are important for the growth and repair of our body tissues. They help build muscles, bones and organs and also help with the production of enzymes and hormones. </a:t>
                      </a:r>
                    </a:p>
                  </a:txBody>
                  <a:tcPr/>
                </a:tc>
                <a:extLst>
                  <a:ext uri="{0D108BD9-81ED-4DB2-BD59-A6C34878D82A}">
                    <a16:rowId xmlns:a16="http://schemas.microsoft.com/office/drawing/2014/main" val="1322341873"/>
                  </a:ext>
                </a:extLst>
              </a:tr>
              <a:tr h="575673">
                <a:tc>
                  <a:txBody>
                    <a:bodyPr/>
                    <a:lstStyle/>
                    <a:p>
                      <a:r>
                        <a:rPr lang="en-US" dirty="0"/>
                        <a:t>Carbohydrates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Carbohydrates are the main source of energy for our bodies. They provide fuel for our brain, muscles and organs. </a:t>
                      </a:r>
                    </a:p>
                  </a:txBody>
                  <a:tcPr/>
                </a:tc>
                <a:extLst>
                  <a:ext uri="{0D108BD9-81ED-4DB2-BD59-A6C34878D82A}">
                    <a16:rowId xmlns:a16="http://schemas.microsoft.com/office/drawing/2014/main" val="61063162"/>
                  </a:ext>
                </a:extLst>
              </a:tr>
              <a:tr h="575673">
                <a:tc>
                  <a:txBody>
                    <a:bodyPr/>
                    <a:lstStyle/>
                    <a:p>
                      <a:r>
                        <a:rPr lang="en-US" dirty="0"/>
                        <a:t>Fats and oils (lipids)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Fats provide energy to our bodies, help absorb certain vitamins and are important for brain development. They also insulate our organs and help maintain healthy skin. </a:t>
                      </a:r>
                    </a:p>
                  </a:txBody>
                  <a:tcPr/>
                </a:tc>
                <a:extLst>
                  <a:ext uri="{0D108BD9-81ED-4DB2-BD59-A6C34878D82A}">
                    <a16:rowId xmlns:a16="http://schemas.microsoft.com/office/drawing/2014/main" val="943058435"/>
                  </a:ext>
                </a:extLst>
              </a:tr>
            </a:tbl>
          </a:graphicData>
        </a:graphic>
      </p:graphicFrame>
    </p:spTree>
    <p:extLst>
      <p:ext uri="{BB962C8B-B14F-4D97-AF65-F5344CB8AC3E}">
        <p14:creationId xmlns:p14="http://schemas.microsoft.com/office/powerpoint/2010/main" val="1285285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Food and nutrition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FOOD LABELLING</a:t>
            </a:r>
          </a:p>
          <a:p>
            <a:pPr>
              <a:lnSpc>
                <a:spcPct val="150000"/>
              </a:lnSpc>
            </a:pPr>
            <a:r>
              <a:rPr lang="en-US" sz="2400" dirty="0">
                <a:latin typeface="Arial" panose="020B0604020202020204" pitchFamily="34" charset="0"/>
                <a:cs typeface="Arial" panose="020B0604020202020204" pitchFamily="34" charset="0"/>
              </a:rPr>
              <a:t>Food labelling is a way to provide important information. It helps us understand what ingredients are in the food, how healthy it is and whether it contains anything to which we might be allergic. Labels generally include:</a:t>
            </a:r>
          </a:p>
        </p:txBody>
      </p:sp>
      <p:sp>
        <p:nvSpPr>
          <p:cNvPr id="3" name="TextBox 2">
            <a:extLst>
              <a:ext uri="{FF2B5EF4-FFF2-40B4-BE49-F238E27FC236}">
                <a16:creationId xmlns:a16="http://schemas.microsoft.com/office/drawing/2014/main" id="{FE128669-40E5-08BD-D7C9-A977D45BBDC3}"/>
              </a:ext>
            </a:extLst>
          </p:cNvPr>
          <p:cNvSpPr txBox="1"/>
          <p:nvPr/>
        </p:nvSpPr>
        <p:spPr>
          <a:xfrm>
            <a:off x="669602" y="4011080"/>
            <a:ext cx="10596282" cy="2308324"/>
          </a:xfrm>
          <a:prstGeom prst="rect">
            <a:avLst/>
          </a:prstGeom>
          <a:noFill/>
        </p:spPr>
        <p:txBody>
          <a:bodyPr wrap="square" numCol="2">
            <a:spAutoFit/>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Ingredients;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Nutrition facts;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Allergen information;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Serving size;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Dates and storage information;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Country of origin.</a:t>
            </a:r>
            <a:endParaRPr lang="en-US" sz="2400" dirty="0"/>
          </a:p>
        </p:txBody>
      </p:sp>
    </p:spTree>
    <p:extLst>
      <p:ext uri="{BB962C8B-B14F-4D97-AF65-F5344CB8AC3E}">
        <p14:creationId xmlns:p14="http://schemas.microsoft.com/office/powerpoint/2010/main" val="371801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Food and nutrition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FOOD PREPARATION</a:t>
            </a:r>
          </a:p>
          <a:p>
            <a:pPr>
              <a:lnSpc>
                <a:spcPct val="150000"/>
              </a:lnSpc>
            </a:pPr>
            <a:r>
              <a:rPr lang="en-US" sz="2400" dirty="0">
                <a:latin typeface="Arial" panose="020B0604020202020204" pitchFamily="34" charset="0"/>
                <a:cs typeface="Arial" panose="020B0604020202020204" pitchFamily="34" charset="0"/>
              </a:rPr>
              <a:t>When it comes to batter and dough, the classification of flour mixtures is</a:t>
            </a:r>
          </a:p>
          <a:p>
            <a:pPr>
              <a:lnSpc>
                <a:spcPct val="150000"/>
              </a:lnSpc>
            </a:pPr>
            <a:r>
              <a:rPr lang="en-US" sz="2400" dirty="0">
                <a:latin typeface="Arial" panose="020B0604020202020204" pitchFamily="34" charset="0"/>
                <a:cs typeface="Arial" panose="020B0604020202020204" pitchFamily="34" charset="0"/>
              </a:rPr>
              <a:t>typically based on the proportions of ingredients and the techniques used to</a:t>
            </a:r>
          </a:p>
          <a:p>
            <a:pPr>
              <a:lnSpc>
                <a:spcPct val="150000"/>
              </a:lnSpc>
            </a:pPr>
            <a:r>
              <a:rPr lang="en-US" sz="2400" dirty="0">
                <a:latin typeface="Arial" panose="020B0604020202020204" pitchFamily="34" charset="0"/>
                <a:cs typeface="Arial" panose="020B0604020202020204" pitchFamily="34" charset="0"/>
              </a:rPr>
              <a:t>create them. Here are the common classifications:</a:t>
            </a:r>
          </a:p>
        </p:txBody>
      </p:sp>
      <p:sp>
        <p:nvSpPr>
          <p:cNvPr id="3" name="TextBox 2">
            <a:extLst>
              <a:ext uri="{FF2B5EF4-FFF2-40B4-BE49-F238E27FC236}">
                <a16:creationId xmlns:a16="http://schemas.microsoft.com/office/drawing/2014/main" id="{FE128669-40E5-08BD-D7C9-A977D45BBDC3}"/>
              </a:ext>
            </a:extLst>
          </p:cNvPr>
          <p:cNvSpPr txBox="1"/>
          <p:nvPr/>
        </p:nvSpPr>
        <p:spPr>
          <a:xfrm>
            <a:off x="669602" y="4011080"/>
            <a:ext cx="10596282" cy="2308324"/>
          </a:xfrm>
          <a:prstGeom prst="rect">
            <a:avLst/>
          </a:prstGeom>
          <a:noFill/>
        </p:spPr>
        <p:txBody>
          <a:bodyPr wrap="square" numCol="2">
            <a:spAutoFit/>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Pour batter;</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Drop batter;</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Soft dough;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Stiff dough.</a:t>
            </a:r>
            <a:endParaRPr lang="en-US" sz="2400" dirty="0"/>
          </a:p>
        </p:txBody>
      </p:sp>
    </p:spTree>
    <p:extLst>
      <p:ext uri="{BB962C8B-B14F-4D97-AF65-F5344CB8AC3E}">
        <p14:creationId xmlns:p14="http://schemas.microsoft.com/office/powerpoint/2010/main" val="4280478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Food and nutrition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CLOTHING OR SOFT FURNISHING PRODUCTION</a:t>
            </a:r>
          </a:p>
          <a:p>
            <a:pPr>
              <a:lnSpc>
                <a:spcPct val="150000"/>
              </a:lnSpc>
            </a:pPr>
            <a:r>
              <a:rPr lang="en-US" sz="2400" dirty="0">
                <a:latin typeface="Arial" panose="020B0604020202020204" pitchFamily="34" charset="0"/>
                <a:cs typeface="Arial" panose="020B0604020202020204" pitchFamily="34" charset="0"/>
              </a:rPr>
              <a:t>A sewing machine is a mechanical or </a:t>
            </a:r>
            <a:r>
              <a:rPr lang="en-US" sz="2400" dirty="0" err="1">
                <a:latin typeface="Arial" panose="020B0604020202020204" pitchFamily="34" charset="0"/>
                <a:cs typeface="Arial" panose="020B0604020202020204" pitchFamily="34" charset="0"/>
              </a:rPr>
              <a:t>computerised</a:t>
            </a:r>
            <a:r>
              <a:rPr lang="en-US" sz="2400" dirty="0">
                <a:latin typeface="Arial" panose="020B0604020202020204" pitchFamily="34" charset="0"/>
                <a:cs typeface="Arial" panose="020B0604020202020204" pitchFamily="34" charset="0"/>
              </a:rPr>
              <a:t> device used to stitch fabric and other materials. It simplifies and speeds up the sewing process compared to sewing by hand. Sewing machines come in different types, each with its own features and functions.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952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Food and nutrition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6117829"/>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PATCHWORK AND QUILTING PRODUCTION</a:t>
            </a:r>
          </a:p>
          <a:p>
            <a:pPr>
              <a:lnSpc>
                <a:spcPct val="150000"/>
              </a:lnSpc>
            </a:pPr>
            <a:r>
              <a:rPr lang="en-US" sz="2400" dirty="0">
                <a:latin typeface="Arial" panose="020B0604020202020204" pitchFamily="34" charset="0"/>
                <a:cs typeface="Arial" panose="020B0604020202020204" pitchFamily="34" charset="0"/>
              </a:rPr>
              <a:t>In this section we will guide you in building the necessary skills and knowledge to create stunning patchwork and quilted items. We will start with the basics, which include understanding the equipment and how to use it safely and efficiently. We will also cover how to measure fabric accurately, ensuring that your patchwork and quilting pieces come together seamlessly. You will learn the basic hand stitches used in patchwork and quilting to help you piece together fabrics and add intricate details to your creations..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872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Food and nutrition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KNITTING AND CROCHETING PRODUCTION</a:t>
            </a:r>
          </a:p>
          <a:p>
            <a:pPr>
              <a:lnSpc>
                <a:spcPct val="150000"/>
              </a:lnSpc>
            </a:pPr>
            <a:r>
              <a:rPr lang="en-US" sz="2400" dirty="0">
                <a:latin typeface="Arial" panose="020B0604020202020204" pitchFamily="34" charset="0"/>
                <a:cs typeface="Arial" panose="020B0604020202020204" pitchFamily="34" charset="0"/>
              </a:rPr>
              <a:t>At the heart of every knitting project lies the knitting pattern, a vital tool</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that guides us through the process. Knitting patterns provide a step-by-step instruction for creating various projects such as garments, accessories and home decor. They are like roadmaps, helping us navigate the stitches, techniques and shaping required.</a:t>
            </a:r>
          </a:p>
        </p:txBody>
      </p:sp>
    </p:spTree>
    <p:extLst>
      <p:ext uri="{BB962C8B-B14F-4D97-AF65-F5344CB8AC3E}">
        <p14:creationId xmlns:p14="http://schemas.microsoft.com/office/powerpoint/2010/main" val="1081781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Entrepreneurs play a vital role in the economy of South Africa. They are like superheroes who create jobs and make the country grow. When entrepreneurs start their own businesses, they give opportunities to people to work and earn money. This means fewer people are unemployed, and more families have enough to live a good life.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6: Entrepreneurship</a:t>
            </a:r>
          </a:p>
        </p:txBody>
      </p:sp>
    </p:spTree>
    <p:extLst>
      <p:ext uri="{BB962C8B-B14F-4D97-AF65-F5344CB8AC3E}">
        <p14:creationId xmlns:p14="http://schemas.microsoft.com/office/powerpoint/2010/main" val="3285344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WHAT IS AN ENTREPRENEUR?</a:t>
            </a:r>
          </a:p>
          <a:p>
            <a:pPr>
              <a:lnSpc>
                <a:spcPct val="150000"/>
              </a:lnSpc>
            </a:pPr>
            <a:r>
              <a:rPr lang="en-US" sz="2400" dirty="0">
                <a:latin typeface="Arial" panose="020B0604020202020204" pitchFamily="34" charset="0"/>
                <a:cs typeface="Arial" panose="020B0604020202020204" pitchFamily="34" charset="0"/>
              </a:rPr>
              <a:t>Entrepreneurs are people who come up with ideas for businesses and then take the necessary steps to make it happen. They are like inventors of businesses. Just like someone who invents a new gadget or toy, entrepreneurs create something new, but instead of a physical object, they create a business.</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6: Entrepreneurship</a:t>
            </a:r>
          </a:p>
        </p:txBody>
      </p:sp>
    </p:spTree>
    <p:extLst>
      <p:ext uri="{BB962C8B-B14F-4D97-AF65-F5344CB8AC3E}">
        <p14:creationId xmlns:p14="http://schemas.microsoft.com/office/powerpoint/2010/main" val="338681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CAREER OPPORTUNITIES IN CONSUMER STUDIES</a:t>
            </a:r>
          </a:p>
          <a:p>
            <a:pPr>
              <a:lnSpc>
                <a:spcPct val="150000"/>
              </a:lnSpc>
            </a:pPr>
            <a:r>
              <a:rPr lang="en-US" sz="2400" dirty="0">
                <a:latin typeface="Arial" panose="020B0604020202020204" pitchFamily="34" charset="0"/>
                <a:cs typeface="Arial" panose="020B0604020202020204" pitchFamily="34" charset="0"/>
              </a:rPr>
              <a:t>Some career paths that Consumer Studies learners can pursue: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Market research analyst;</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Product development manager or brand manager;</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Consumer affairs specialist;</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Advertising account executive;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Retailer buyer;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Consumer consultant.</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213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REASONS FOR BECOMING AN ENTREPRENEUR</a:t>
            </a:r>
          </a:p>
          <a:p>
            <a:pPr>
              <a:lnSpc>
                <a:spcPct val="150000"/>
              </a:lnSpc>
            </a:pPr>
            <a:r>
              <a:rPr lang="en-US" sz="2400" dirty="0">
                <a:latin typeface="Arial" panose="020B0604020202020204" pitchFamily="34" charset="0"/>
                <a:cs typeface="Arial" panose="020B0604020202020204" pitchFamily="34" charset="0"/>
              </a:rPr>
              <a:t>Becoming an entrepreneur means starting your own business. Here are a few reasons why someone might choose to become an entrepreneur:</a:t>
            </a:r>
          </a:p>
          <a:p>
            <a:pPr>
              <a:lnSpc>
                <a:spcPct val="150000"/>
              </a:lnSpc>
            </a:pPr>
            <a:r>
              <a:rPr lang="en-US" sz="2400" dirty="0">
                <a:latin typeface="Arial" panose="020B0604020202020204" pitchFamily="34" charset="0"/>
                <a:cs typeface="Arial" panose="020B0604020202020204" pitchFamily="34" charset="0"/>
              </a:rPr>
              <a:t>• Pursuing your passion;</a:t>
            </a:r>
          </a:p>
          <a:p>
            <a:pPr>
              <a:lnSpc>
                <a:spcPct val="150000"/>
              </a:lnSpc>
            </a:pPr>
            <a:r>
              <a:rPr lang="en-US" sz="2400" dirty="0">
                <a:latin typeface="Arial" panose="020B0604020202020204" pitchFamily="34" charset="0"/>
                <a:cs typeface="Arial" panose="020B0604020202020204" pitchFamily="34" charset="0"/>
              </a:rPr>
              <a:t>• Being your own boss;</a:t>
            </a:r>
          </a:p>
          <a:p>
            <a:pPr>
              <a:lnSpc>
                <a:spcPct val="150000"/>
              </a:lnSpc>
            </a:pPr>
            <a:r>
              <a:rPr lang="en-US" sz="2400" dirty="0">
                <a:latin typeface="Arial" panose="020B0604020202020204" pitchFamily="34" charset="0"/>
                <a:cs typeface="Arial" panose="020B0604020202020204" pitchFamily="34" charset="0"/>
              </a:rPr>
              <a:t>• Making a difference;</a:t>
            </a:r>
          </a:p>
          <a:p>
            <a:pPr>
              <a:lnSpc>
                <a:spcPct val="150000"/>
              </a:lnSpc>
            </a:pPr>
            <a:r>
              <a:rPr lang="en-US" sz="2400" dirty="0">
                <a:latin typeface="Arial" panose="020B0604020202020204" pitchFamily="34" charset="0"/>
                <a:cs typeface="Arial" panose="020B0604020202020204" pitchFamily="34" charset="0"/>
              </a:rPr>
              <a:t>• Being financially independent; and</a:t>
            </a:r>
          </a:p>
          <a:p>
            <a:pPr>
              <a:lnSpc>
                <a:spcPct val="150000"/>
              </a:lnSpc>
            </a:pPr>
            <a:r>
              <a:rPr lang="en-US" sz="2400" dirty="0">
                <a:latin typeface="Arial" panose="020B0604020202020204" pitchFamily="34" charset="0"/>
                <a:cs typeface="Arial" panose="020B0604020202020204" pitchFamily="34" charset="0"/>
              </a:rPr>
              <a:t>• Learning and growing.</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6: Entrepreneurship</a:t>
            </a:r>
          </a:p>
        </p:txBody>
      </p:sp>
    </p:spTree>
    <p:extLst>
      <p:ext uri="{BB962C8B-B14F-4D97-AF65-F5344CB8AC3E}">
        <p14:creationId xmlns:p14="http://schemas.microsoft.com/office/powerpoint/2010/main" val="971206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QUALITIES OF A GOOD ENTREPRENEUR</a:t>
            </a:r>
          </a:p>
          <a:p>
            <a:pPr>
              <a:lnSpc>
                <a:spcPct val="150000"/>
              </a:lnSpc>
            </a:pPr>
            <a:r>
              <a:rPr lang="en-US" sz="2400" dirty="0">
                <a:latin typeface="Arial" panose="020B0604020202020204" pitchFamily="34" charset="0"/>
                <a:cs typeface="Arial" panose="020B0604020202020204" pitchFamily="34" charset="0"/>
              </a:rPr>
              <a:t>The qualities of a good entrepreneur are:</a:t>
            </a:r>
          </a:p>
          <a:p>
            <a:pPr>
              <a:lnSpc>
                <a:spcPct val="150000"/>
              </a:lnSpc>
            </a:pPr>
            <a:r>
              <a:rPr lang="en-US" sz="2400" dirty="0">
                <a:latin typeface="Arial" panose="020B0604020202020204" pitchFamily="34" charset="0"/>
                <a:cs typeface="Arial" panose="020B0604020202020204" pitchFamily="34" charset="0"/>
              </a:rPr>
              <a:t>• Creativity;			• Passion;</a:t>
            </a:r>
          </a:p>
          <a:p>
            <a:pPr>
              <a:lnSpc>
                <a:spcPct val="150000"/>
              </a:lnSpc>
            </a:pPr>
            <a:r>
              <a:rPr lang="en-US" sz="2400" dirty="0">
                <a:latin typeface="Arial" panose="020B0604020202020204" pitchFamily="34" charset="0"/>
                <a:cs typeface="Arial" panose="020B0604020202020204" pitchFamily="34" charset="0"/>
              </a:rPr>
              <a:t>• Determination;		• Risk taking;</a:t>
            </a:r>
          </a:p>
          <a:p>
            <a:pPr>
              <a:lnSpc>
                <a:spcPct val="150000"/>
              </a:lnSpc>
            </a:pPr>
            <a:r>
              <a:rPr lang="en-US" sz="2400" dirty="0">
                <a:latin typeface="Arial" panose="020B0604020202020204" pitchFamily="34" charset="0"/>
                <a:cs typeface="Arial" panose="020B0604020202020204" pitchFamily="34" charset="0"/>
              </a:rPr>
              <a:t>• Adaptability;		• Communication;</a:t>
            </a:r>
          </a:p>
          <a:p>
            <a:pPr>
              <a:lnSpc>
                <a:spcPct val="150000"/>
              </a:lnSpc>
            </a:pPr>
            <a:r>
              <a:rPr lang="en-US" sz="2400" dirty="0">
                <a:latin typeface="Arial" panose="020B0604020202020204" pitchFamily="34" charset="0"/>
                <a:cs typeface="Arial" panose="020B0604020202020204" pitchFamily="34" charset="0"/>
              </a:rPr>
              <a:t>• Problem solving; and	• Leadership</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6: Entrepreneurship</a:t>
            </a:r>
          </a:p>
        </p:txBody>
      </p:sp>
    </p:spTree>
    <p:extLst>
      <p:ext uri="{BB962C8B-B14F-4D97-AF65-F5344CB8AC3E}">
        <p14:creationId xmlns:p14="http://schemas.microsoft.com/office/powerpoint/2010/main" val="3123711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REASONS WHY SOME ENTREPRENEURS FAIL</a:t>
            </a:r>
          </a:p>
          <a:p>
            <a:pPr>
              <a:lnSpc>
                <a:spcPct val="150000"/>
              </a:lnSpc>
            </a:pPr>
            <a:r>
              <a:rPr lang="en-US" sz="2400" dirty="0">
                <a:latin typeface="Arial" panose="020B0604020202020204" pitchFamily="34" charset="0"/>
                <a:cs typeface="Arial" panose="020B0604020202020204" pitchFamily="34" charset="0"/>
              </a:rPr>
              <a:t>Entrepreneurs can sometimes fail for various reasons. Here are some of them:</a:t>
            </a:r>
          </a:p>
          <a:p>
            <a:pPr>
              <a:lnSpc>
                <a:spcPct val="150000"/>
              </a:lnSpc>
            </a:pPr>
            <a:r>
              <a:rPr lang="en-US" sz="2400" dirty="0">
                <a:latin typeface="Arial" panose="020B0604020202020204" pitchFamily="34" charset="0"/>
                <a:cs typeface="Arial" panose="020B0604020202020204" pitchFamily="34" charset="0"/>
              </a:rPr>
              <a:t>• Lack of planning;			• Insufficient market research;</a:t>
            </a:r>
          </a:p>
          <a:p>
            <a:pPr>
              <a:lnSpc>
                <a:spcPct val="150000"/>
              </a:lnSpc>
            </a:pPr>
            <a:r>
              <a:rPr lang="en-US" sz="2400" dirty="0">
                <a:latin typeface="Arial" panose="020B0604020202020204" pitchFamily="34" charset="0"/>
                <a:cs typeface="Arial" panose="020B0604020202020204" pitchFamily="34" charset="0"/>
              </a:rPr>
              <a:t>• Poor financial planning;		• Ineffective marketing;</a:t>
            </a:r>
          </a:p>
          <a:p>
            <a:pPr>
              <a:lnSpc>
                <a:spcPct val="150000"/>
              </a:lnSpc>
            </a:pPr>
            <a:r>
              <a:rPr lang="en-US" sz="2400" dirty="0">
                <a:latin typeface="Arial" panose="020B0604020202020204" pitchFamily="34" charset="0"/>
                <a:cs typeface="Arial" panose="020B0604020202020204" pitchFamily="34" charset="0"/>
              </a:rPr>
              <a:t>• Weak problem-solving skills;	• Overconfidence;</a:t>
            </a:r>
          </a:p>
          <a:p>
            <a:pPr>
              <a:lnSpc>
                <a:spcPct val="150000"/>
              </a:lnSpc>
            </a:pPr>
            <a:r>
              <a:rPr lang="en-US" sz="2400" dirty="0">
                <a:latin typeface="Arial" panose="020B0604020202020204" pitchFamily="34" charset="0"/>
                <a:cs typeface="Arial" panose="020B0604020202020204" pitchFamily="34" charset="0"/>
              </a:rPr>
              <a:t>• Poor time management;		• Inability to work well with others; and</a:t>
            </a:r>
          </a:p>
          <a:p>
            <a:pPr>
              <a:lnSpc>
                <a:spcPct val="150000"/>
              </a:lnSpc>
            </a:pPr>
            <a:r>
              <a:rPr lang="en-US" sz="2400" dirty="0">
                <a:latin typeface="Arial" panose="020B0604020202020204" pitchFamily="34" charset="0"/>
                <a:cs typeface="Arial" panose="020B0604020202020204" pitchFamily="34" charset="0"/>
              </a:rPr>
              <a:t>• Burnout and lack of work–life balance</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6: Entrepreneurship</a:t>
            </a:r>
          </a:p>
        </p:txBody>
      </p:sp>
    </p:spTree>
    <p:extLst>
      <p:ext uri="{BB962C8B-B14F-4D97-AF65-F5344CB8AC3E}">
        <p14:creationId xmlns:p14="http://schemas.microsoft.com/office/powerpoint/2010/main" val="3794294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FACTORS TO CONSIDER WHEN CHOOSING PRODUCTS FOR SMALL-SCALE PRODUCTION</a:t>
            </a:r>
          </a:p>
          <a:p>
            <a:pPr>
              <a:lnSpc>
                <a:spcPct val="150000"/>
              </a:lnSpc>
            </a:pPr>
            <a:r>
              <a:rPr lang="en-US" sz="2400" dirty="0">
                <a:latin typeface="Arial" panose="020B0604020202020204" pitchFamily="34" charset="0"/>
                <a:cs typeface="Arial" panose="020B0604020202020204" pitchFamily="34" charset="0"/>
              </a:rPr>
              <a:t>Entrepreneurs fail for various reasons. Here are some of them:</a:t>
            </a:r>
          </a:p>
          <a:p>
            <a:pPr>
              <a:lnSpc>
                <a:spcPct val="150000"/>
              </a:lnSpc>
            </a:pPr>
            <a:r>
              <a:rPr lang="en-US" sz="2400" dirty="0">
                <a:latin typeface="Arial" panose="020B0604020202020204" pitchFamily="34" charset="0"/>
                <a:cs typeface="Arial" panose="020B0604020202020204" pitchFamily="34" charset="0"/>
              </a:rPr>
              <a:t>• Interest and passion;			• Market demand;</a:t>
            </a:r>
          </a:p>
          <a:p>
            <a:pPr>
              <a:lnSpc>
                <a:spcPct val="150000"/>
              </a:lnSpc>
            </a:pPr>
            <a:r>
              <a:rPr lang="en-US" sz="2400" dirty="0">
                <a:latin typeface="Arial" panose="020B0604020202020204" pitchFamily="34" charset="0"/>
                <a:cs typeface="Arial" panose="020B0604020202020204" pitchFamily="34" charset="0"/>
              </a:rPr>
              <a:t>• Resources and skills;			• Cost and profitability;</a:t>
            </a:r>
          </a:p>
          <a:p>
            <a:pPr>
              <a:lnSpc>
                <a:spcPct val="150000"/>
              </a:lnSpc>
            </a:pPr>
            <a:r>
              <a:rPr lang="en-US" sz="2400" dirty="0">
                <a:latin typeface="Arial" panose="020B0604020202020204" pitchFamily="34" charset="0"/>
                <a:cs typeface="Arial" panose="020B0604020202020204" pitchFamily="34" charset="0"/>
              </a:rPr>
              <a:t>• Competition	;				• Overconfidence;</a:t>
            </a:r>
          </a:p>
          <a:p>
            <a:pPr>
              <a:lnSpc>
                <a:spcPct val="150000"/>
              </a:lnSpc>
            </a:pPr>
            <a:r>
              <a:rPr lang="en-US" sz="2400" dirty="0">
                <a:latin typeface="Arial" panose="020B0604020202020204" pitchFamily="34" charset="0"/>
                <a:cs typeface="Arial" panose="020B0604020202020204" pitchFamily="34" charset="0"/>
              </a:rPr>
              <a:t>• Safety and regulations;			• Sustainability;</a:t>
            </a:r>
          </a:p>
          <a:p>
            <a:pPr>
              <a:lnSpc>
                <a:spcPct val="150000"/>
              </a:lnSpc>
            </a:pPr>
            <a:r>
              <a:rPr lang="en-US" sz="2400" dirty="0">
                <a:latin typeface="Arial" panose="020B0604020202020204" pitchFamily="34" charset="0"/>
                <a:cs typeface="Arial" panose="020B0604020202020204" pitchFamily="34" charset="0"/>
              </a:rPr>
              <a:t>• Packaging and presentation; and	• Feedback and adaptation.</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6: Entrepreneurship</a:t>
            </a:r>
          </a:p>
        </p:txBody>
      </p:sp>
    </p:spTree>
    <p:extLst>
      <p:ext uri="{BB962C8B-B14F-4D97-AF65-F5344CB8AC3E}">
        <p14:creationId xmlns:p14="http://schemas.microsoft.com/office/powerpoint/2010/main" val="225155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5638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KNITTING AND CROCHETING PRODUCTION</a:t>
            </a:r>
          </a:p>
          <a:p>
            <a:pPr>
              <a:lnSpc>
                <a:spcPct val="150000"/>
              </a:lnSpc>
            </a:pPr>
            <a:r>
              <a:rPr lang="en-US" sz="2400" dirty="0">
                <a:latin typeface="Arial" panose="020B0604020202020204" pitchFamily="34" charset="0"/>
                <a:cs typeface="Arial" panose="020B0604020202020204" pitchFamily="34" charset="0"/>
              </a:rPr>
              <a:t>The four factors of production used as basic resources for any farming (and any type of business) concern: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Natural resources consisting of land, water and vegetation;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Financial resources which can be capital or credit;</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Human resources which can be broken into management and </a:t>
            </a:r>
            <a:r>
              <a:rPr lang="en-US" sz="2400" dirty="0" err="1">
                <a:latin typeface="Arial" panose="020B0604020202020204" pitchFamily="34" charset="0"/>
                <a:cs typeface="Arial" panose="020B0604020202020204" pitchFamily="34" charset="0"/>
              </a:rPr>
              <a:t>labour</a:t>
            </a:r>
            <a:r>
              <a:rPr lang="en-US" sz="2400" dirty="0">
                <a:latin typeface="Arial" panose="020B0604020202020204" pitchFamily="34" charset="0"/>
                <a:cs typeface="Arial" panose="020B0604020202020204" pitchFamily="34" charset="0"/>
              </a:rPr>
              <a:t>;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Entrepreneurship.</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908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WHAT IS AN ENTREPRENEUR?</a:t>
            </a:r>
          </a:p>
          <a:p>
            <a:pPr>
              <a:lnSpc>
                <a:spcPct val="150000"/>
              </a:lnSpc>
            </a:pPr>
            <a:r>
              <a:rPr lang="en-US" sz="2400" dirty="0">
                <a:latin typeface="Arial" panose="020B0604020202020204" pitchFamily="34" charset="0"/>
                <a:cs typeface="Arial" panose="020B0604020202020204" pitchFamily="34" charset="0"/>
              </a:rPr>
              <a:t>Entrepreneurs are people who come up with ideas for businesses and then take the necessary steps to make it happen. They are like inventors of businesses. Just like someone who invents a new gadget or toy, entrepreneurs create something new, but instead of a physical object, they create a business.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896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REASONS FOR BECOMING AN ENTREPRENEUR</a:t>
            </a:r>
          </a:p>
          <a:p>
            <a:pPr>
              <a:lnSpc>
                <a:spcPct val="150000"/>
              </a:lnSpc>
            </a:pPr>
            <a:r>
              <a:rPr lang="en-US" sz="2400" dirty="0">
                <a:latin typeface="Arial" panose="020B0604020202020204" pitchFamily="34" charset="0"/>
                <a:cs typeface="Arial" panose="020B0604020202020204" pitchFamily="34" charset="0"/>
              </a:rPr>
              <a:t>Becoming an entrepreneur means starting your own business. Here are a few reasons why someone might choose to become an entrepreneur:</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Pursuing your passion;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Being your own boss;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Making a difference;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Being financially independent;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Learning and growing.</a:t>
            </a:r>
          </a:p>
        </p:txBody>
      </p:sp>
    </p:spTree>
    <p:extLst>
      <p:ext uri="{BB962C8B-B14F-4D97-AF65-F5344CB8AC3E}">
        <p14:creationId xmlns:p14="http://schemas.microsoft.com/office/powerpoint/2010/main" val="258138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QUALITIES OF A GOOD ENTREPRENEUR</a:t>
            </a:r>
          </a:p>
        </p:txBody>
      </p:sp>
      <p:sp>
        <p:nvSpPr>
          <p:cNvPr id="3" name="TextBox 2">
            <a:extLst>
              <a:ext uri="{FF2B5EF4-FFF2-40B4-BE49-F238E27FC236}">
                <a16:creationId xmlns:a16="http://schemas.microsoft.com/office/drawing/2014/main" id="{18DA5D22-C824-947F-D18C-9215057D034A}"/>
              </a:ext>
            </a:extLst>
          </p:cNvPr>
          <p:cNvSpPr txBox="1"/>
          <p:nvPr/>
        </p:nvSpPr>
        <p:spPr>
          <a:xfrm>
            <a:off x="793376" y="2357684"/>
            <a:ext cx="10362304" cy="3416320"/>
          </a:xfrm>
          <a:prstGeom prst="rect">
            <a:avLst/>
          </a:prstGeom>
          <a:noFill/>
        </p:spPr>
        <p:txBody>
          <a:bodyPr wrap="square" numCol="2">
            <a:spAutoFit/>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Creativity;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Passion;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Determination;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Risk taking</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Adaptability;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Communication;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 Problem solving;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Leadership.</a:t>
            </a:r>
          </a:p>
          <a:p>
            <a:pPr marL="342900" indent="-34290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958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REASONS WHY SOME ENTREPRENEURS FAIL</a:t>
            </a:r>
          </a:p>
        </p:txBody>
      </p:sp>
      <p:sp>
        <p:nvSpPr>
          <p:cNvPr id="3" name="TextBox 2">
            <a:extLst>
              <a:ext uri="{FF2B5EF4-FFF2-40B4-BE49-F238E27FC236}">
                <a16:creationId xmlns:a16="http://schemas.microsoft.com/office/drawing/2014/main" id="{18DA5D22-C824-947F-D18C-9215057D034A}"/>
              </a:ext>
            </a:extLst>
          </p:cNvPr>
          <p:cNvSpPr txBox="1"/>
          <p:nvPr/>
        </p:nvSpPr>
        <p:spPr>
          <a:xfrm>
            <a:off x="793376" y="2357684"/>
            <a:ext cx="10362304" cy="3413563"/>
          </a:xfrm>
          <a:prstGeom prst="rect">
            <a:avLst/>
          </a:prstGeom>
          <a:noFill/>
        </p:spPr>
        <p:txBody>
          <a:bodyPr wrap="square" numCol="2">
            <a:spAutoFit/>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Lack of planning</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Insufficient market research;</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Poor financial planning;</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Ineffective marketing;</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Weak problem-solving skills;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Overconfidence;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Poor time management;</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Inability to work well with others; and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Burnout and lack of work–life balance.</a:t>
            </a:r>
          </a:p>
        </p:txBody>
      </p:sp>
    </p:spTree>
    <p:extLst>
      <p:ext uri="{BB962C8B-B14F-4D97-AF65-F5344CB8AC3E}">
        <p14:creationId xmlns:p14="http://schemas.microsoft.com/office/powerpoint/2010/main" val="4281262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FACTORS TO CONSIDER WHEN CHOOSING PRODUCTS FOR SMALL-SCALE PRODUCTION</a:t>
            </a:r>
          </a:p>
        </p:txBody>
      </p:sp>
      <p:sp>
        <p:nvSpPr>
          <p:cNvPr id="3" name="TextBox 2">
            <a:extLst>
              <a:ext uri="{FF2B5EF4-FFF2-40B4-BE49-F238E27FC236}">
                <a16:creationId xmlns:a16="http://schemas.microsoft.com/office/drawing/2014/main" id="{18DA5D22-C824-947F-D18C-9215057D034A}"/>
              </a:ext>
            </a:extLst>
          </p:cNvPr>
          <p:cNvSpPr txBox="1"/>
          <p:nvPr/>
        </p:nvSpPr>
        <p:spPr>
          <a:xfrm>
            <a:off x="793376" y="2934623"/>
            <a:ext cx="10362304" cy="2848729"/>
          </a:xfrm>
          <a:prstGeom prst="rect">
            <a:avLst/>
          </a:prstGeom>
          <a:noFill/>
        </p:spPr>
        <p:txBody>
          <a:bodyPr wrap="square" numCol="2">
            <a:spAutoFit/>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Interest and passion;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Market demand;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Resources and skills;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Cost &amp; profitability;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Competition;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Time commitment;</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Safety and regulations;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Sustainability;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Packing and presentation;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Feedback and adaption.</a:t>
            </a:r>
          </a:p>
        </p:txBody>
      </p:sp>
    </p:spTree>
    <p:extLst>
      <p:ext uri="{BB962C8B-B14F-4D97-AF65-F5344CB8AC3E}">
        <p14:creationId xmlns:p14="http://schemas.microsoft.com/office/powerpoint/2010/main" val="2733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FOOD PRODUCTION</a:t>
            </a:r>
          </a:p>
          <a:p>
            <a:pPr>
              <a:lnSpc>
                <a:spcPct val="150000"/>
              </a:lnSpc>
            </a:pPr>
            <a:r>
              <a:rPr lang="en-ZA" sz="2400" dirty="0">
                <a:latin typeface="Arial" panose="020B0604020202020204" pitchFamily="34" charset="0"/>
                <a:cs typeface="Arial" panose="020B0604020202020204" pitchFamily="34" charset="0"/>
              </a:rPr>
              <a:t>Exploring the training kitchen will help you to become familiar with the equipment, layout and safety guidelines in the kitchen.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728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WASTE MANAGEMENT</a:t>
            </a:r>
          </a:p>
          <a:p>
            <a:pPr>
              <a:lnSpc>
                <a:spcPct val="150000"/>
              </a:lnSpc>
            </a:pPr>
            <a:r>
              <a:rPr lang="en-GB" sz="2400" dirty="0">
                <a:latin typeface="Arial" panose="020B0604020202020204" pitchFamily="34" charset="0"/>
                <a:cs typeface="Arial" panose="020B0604020202020204" pitchFamily="34" charset="0"/>
              </a:rPr>
              <a:t>Waste management is all about taking care of the garbage and waste we produce every day. It is important, because if we do not handle waste properly, it can harm the environment and our health. In the hospitality industry, which includes hotels, restaurants and other places where people stay or eat, a lot of waste is produced every day. </a:t>
            </a: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942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ENTREPRENEURSHIP OPPORTUNITIES IN WASTE MANAGEMENT</a:t>
            </a:r>
          </a:p>
          <a:p>
            <a:pPr>
              <a:lnSpc>
                <a:spcPct val="150000"/>
              </a:lnSpc>
            </a:pPr>
            <a:r>
              <a:rPr lang="en-GB" sz="2400" dirty="0">
                <a:latin typeface="Arial" panose="020B0604020202020204" pitchFamily="34" charset="0"/>
                <a:cs typeface="Arial" panose="020B0604020202020204" pitchFamily="34" charset="0"/>
              </a:rPr>
              <a:t>There are several areas where entrepreneurs can focus their efforts: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Recycling and upcycling ventures;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Waste-to-energy projects;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Opportunities exist in waste collection and disposal services; and</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Technology-driven solutions.</a:t>
            </a: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89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FOOD PRODUCTION</a:t>
            </a:r>
          </a:p>
          <a:p>
            <a:pPr>
              <a:lnSpc>
                <a:spcPct val="150000"/>
              </a:lnSpc>
            </a:pPr>
            <a:r>
              <a:rPr lang="en-GB" sz="2400" dirty="0">
                <a:latin typeface="Arial" panose="020B0604020202020204" pitchFamily="34" charset="0"/>
                <a:cs typeface="Arial" panose="020B0604020202020204" pitchFamily="34" charset="0"/>
              </a:rPr>
              <a:t>Food production is important to an entrepreneur who might want to open a small business to sell baked goods for a profit. </a:t>
            </a:r>
          </a:p>
        </p:txBody>
      </p:sp>
    </p:spTree>
    <p:extLst>
      <p:ext uri="{BB962C8B-B14F-4D97-AF65-F5344CB8AC3E}">
        <p14:creationId xmlns:p14="http://schemas.microsoft.com/office/powerpoint/2010/main" val="24872184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CLOTHING OR SOFT FURNISHING PRODUCTION</a:t>
            </a:r>
          </a:p>
          <a:p>
            <a:pPr>
              <a:lnSpc>
                <a:spcPct val="150000"/>
              </a:lnSpc>
            </a:pPr>
            <a:r>
              <a:rPr lang="en-GB" sz="2400" dirty="0">
                <a:latin typeface="Arial" panose="020B0604020202020204" pitchFamily="34" charset="0"/>
                <a:cs typeface="Arial" panose="020B0604020202020204" pitchFamily="34" charset="0"/>
              </a:rPr>
              <a:t>All clothing or soft furnishings that we purchase have some sort of seam incorporated into the product. Seams enhance the appearance of clothing items, prevent fraying, reinforce strength, enhance comfort and wearability, and provide visible indicators of quality. </a:t>
            </a:r>
          </a:p>
        </p:txBody>
      </p:sp>
    </p:spTree>
    <p:extLst>
      <p:ext uri="{BB962C8B-B14F-4D97-AF65-F5344CB8AC3E}">
        <p14:creationId xmlns:p14="http://schemas.microsoft.com/office/powerpoint/2010/main" val="2265598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PATCHWORK AND QUILTING PRODUCTION</a:t>
            </a:r>
          </a:p>
          <a:p>
            <a:pPr>
              <a:lnSpc>
                <a:spcPct val="150000"/>
              </a:lnSpc>
            </a:pPr>
            <a:r>
              <a:rPr lang="en-US" sz="2400" dirty="0">
                <a:latin typeface="Arial" panose="020B0604020202020204" pitchFamily="34" charset="0"/>
                <a:cs typeface="Arial" panose="020B0604020202020204" pitchFamily="34" charset="0"/>
              </a:rPr>
              <a:t>For patchwork and quilting it is easier and quicker to use a sewing machine.</a:t>
            </a:r>
          </a:p>
          <a:p>
            <a:pPr>
              <a:lnSpc>
                <a:spcPct val="150000"/>
              </a:lnSpc>
            </a:pPr>
            <a:r>
              <a:rPr lang="en-US" sz="2400" dirty="0">
                <a:latin typeface="Arial" panose="020B0604020202020204" pitchFamily="34" charset="0"/>
                <a:cs typeface="Arial" panose="020B0604020202020204" pitchFamily="34" charset="0"/>
              </a:rPr>
              <a:t>They have developed remarkably over the years. Modern sewing machines have far more features than the first sewing machines. Revise the parts of the sewing machine in Module 5 so that you can identify them and their uses. You have also learned about the functions of the sewing machine and how to thread it.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319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Entrepreneurship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KNITTING AND CROCHETING PRODUCTION</a:t>
            </a:r>
          </a:p>
          <a:p>
            <a:pPr>
              <a:lnSpc>
                <a:spcPct val="150000"/>
              </a:lnSpc>
            </a:pPr>
            <a:r>
              <a:rPr lang="en-US" sz="2400" dirty="0">
                <a:latin typeface="Arial" panose="020B0604020202020204" pitchFamily="34" charset="0"/>
                <a:cs typeface="Arial" panose="020B0604020202020204" pitchFamily="34" charset="0"/>
              </a:rPr>
              <a:t>In this section, we will revise what you have learned and build on that</a:t>
            </a:r>
          </a:p>
          <a:p>
            <a:pPr>
              <a:lnSpc>
                <a:spcPct val="150000"/>
              </a:lnSpc>
            </a:pPr>
            <a:r>
              <a:rPr lang="en-US" sz="2400" dirty="0">
                <a:latin typeface="Arial" panose="020B0604020202020204" pitchFamily="34" charset="0"/>
                <a:cs typeface="Arial" panose="020B0604020202020204" pitchFamily="34" charset="0"/>
              </a:rPr>
              <a:t>foundation by incorporating advanced techniques. These techniques will</a:t>
            </a:r>
          </a:p>
          <a:p>
            <a:pPr>
              <a:lnSpc>
                <a:spcPct val="150000"/>
              </a:lnSpc>
            </a:pPr>
            <a:r>
              <a:rPr lang="en-US" sz="2400" dirty="0">
                <a:latin typeface="Arial" panose="020B0604020202020204" pitchFamily="34" charset="0"/>
                <a:cs typeface="Arial" panose="020B0604020202020204" pitchFamily="34" charset="0"/>
              </a:rPr>
              <a:t>allow you to create stunning garments, intricate accessories and beautifully</a:t>
            </a:r>
          </a:p>
          <a:p>
            <a:pPr>
              <a:lnSpc>
                <a:spcPct val="150000"/>
              </a:lnSpc>
            </a:pPr>
            <a:r>
              <a:rPr lang="en-US" sz="2400" dirty="0">
                <a:latin typeface="Arial" panose="020B0604020202020204" pitchFamily="34" charset="0"/>
                <a:cs typeface="Arial" panose="020B0604020202020204" pitchFamily="34" charset="0"/>
              </a:rPr>
              <a:t>textured pieces.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182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SUSTAINABLE USE OF WATER</a:t>
            </a:r>
          </a:p>
          <a:p>
            <a:pPr>
              <a:lnSpc>
                <a:spcPct val="150000"/>
              </a:lnSpc>
            </a:pPr>
            <a:r>
              <a:rPr lang="en-ZA" sz="2400" dirty="0">
                <a:latin typeface="Arial" panose="020B0604020202020204" pitchFamily="34" charset="0"/>
                <a:cs typeface="Arial" panose="020B0604020202020204" pitchFamily="34" charset="0"/>
              </a:rPr>
              <a:t>Sustainable use of water is important for the following reasons: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Conservation of resources;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Environmental balance;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Mitigating drought impacts;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Energy savings.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7: The consumer</a:t>
            </a:r>
          </a:p>
        </p:txBody>
      </p:sp>
    </p:spTree>
    <p:extLst>
      <p:ext uri="{BB962C8B-B14F-4D97-AF65-F5344CB8AC3E}">
        <p14:creationId xmlns:p14="http://schemas.microsoft.com/office/powerpoint/2010/main" val="2095832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The consumer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6117829"/>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SUSTAINABLE USE OF ELECTRICITY</a:t>
            </a:r>
          </a:p>
          <a:p>
            <a:pPr>
              <a:lnSpc>
                <a:spcPct val="150000"/>
              </a:lnSpc>
            </a:pPr>
            <a:r>
              <a:rPr lang="en-US" sz="2400" dirty="0">
                <a:latin typeface="Arial" panose="020B0604020202020204" pitchFamily="34" charset="0"/>
                <a:cs typeface="Arial" panose="020B0604020202020204" pitchFamily="34" charset="0"/>
              </a:rPr>
              <a:t>Some tips for sustainable use of electricity: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Switch off lights and devices;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Use energy-saving bulbs;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Unplug chargers;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Limit screen time;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Save water;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Recycle.</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248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The consumer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FOOD PRODUCTION</a:t>
            </a:r>
          </a:p>
          <a:p>
            <a:pPr>
              <a:lnSpc>
                <a:spcPct val="150000"/>
              </a:lnSpc>
            </a:pPr>
            <a:r>
              <a:rPr lang="en-US" sz="2400" dirty="0">
                <a:latin typeface="Arial" panose="020B0604020202020204" pitchFamily="34" charset="0"/>
                <a:cs typeface="Arial" panose="020B0604020202020204" pitchFamily="34" charset="0"/>
              </a:rPr>
              <a:t>As you have learned food production is important and involves many aspects. You will practice these skills further by looking at the different ways to present food.</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027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The consumer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CLOTHING OR SOFT FURNISHING PRODUCTION</a:t>
            </a:r>
          </a:p>
          <a:p>
            <a:pPr>
              <a:lnSpc>
                <a:spcPct val="150000"/>
              </a:lnSpc>
            </a:pPr>
            <a:r>
              <a:rPr lang="en-US" sz="2400" dirty="0">
                <a:latin typeface="Arial" panose="020B0604020202020204" pitchFamily="34" charset="0"/>
                <a:cs typeface="Arial" panose="020B0604020202020204" pitchFamily="34" charset="0"/>
              </a:rPr>
              <a:t>You learned to do an open single seam and a closed simple seam in the previous topic. In this topic we will reinforce your skills in doing the enclosed single seam and shaped facing.</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784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CLOTHING OR SOFT FURNISHING PRODUCTION: THE SEWING ROOM</a:t>
            </a:r>
          </a:p>
          <a:p>
            <a:pPr>
              <a:lnSpc>
                <a:spcPct val="150000"/>
              </a:lnSpc>
            </a:pPr>
            <a:r>
              <a:rPr lang="en-US" sz="2400" dirty="0">
                <a:latin typeface="Arial" panose="020B0604020202020204" pitchFamily="34" charset="0"/>
                <a:cs typeface="Arial" panose="020B0604020202020204" pitchFamily="34" charset="0"/>
              </a:rPr>
              <a:t>It is important to be familiar with the environment and the tasks you will be undertaking. The sewing room is a designated workspace where various sewing and garment construction activities take place. It is typically </a:t>
            </a:r>
            <a:r>
              <a:rPr lang="en-US" sz="2400" dirty="0" err="1">
                <a:latin typeface="Arial" panose="020B0604020202020204" pitchFamily="34" charset="0"/>
                <a:cs typeface="Arial" panose="020B0604020202020204" pitchFamily="34" charset="0"/>
              </a:rPr>
              <a:t>organised</a:t>
            </a:r>
            <a:r>
              <a:rPr lang="en-US" sz="2400" dirty="0">
                <a:latin typeface="Arial" panose="020B0604020202020204" pitchFamily="34" charset="0"/>
                <a:cs typeface="Arial" panose="020B0604020202020204" pitchFamily="34" charset="0"/>
              </a:rPr>
              <a:t> to ensure efficiency and productivity in the production of garments or textile-based products.</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419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The consumer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PATCHWORK AND QUILTING PRODUCTION</a:t>
            </a:r>
          </a:p>
          <a:p>
            <a:pPr>
              <a:lnSpc>
                <a:spcPct val="150000"/>
              </a:lnSpc>
            </a:pPr>
            <a:r>
              <a:rPr lang="en-US" sz="2400" dirty="0">
                <a:latin typeface="Arial" panose="020B0604020202020204" pitchFamily="34" charset="0"/>
                <a:cs typeface="Arial" panose="020B0604020202020204" pitchFamily="34" charset="0"/>
              </a:rPr>
              <a:t>Patchwork and quilting projects need careful consideration and planning before you start. Firstly, decide on the purpose for your quilt, this will guide the design and </a:t>
            </a:r>
            <a:r>
              <a:rPr lang="en-US" sz="2400" dirty="0" err="1">
                <a:latin typeface="Arial" panose="020B0604020202020204" pitchFamily="34" charset="0"/>
                <a:cs typeface="Arial" panose="020B0604020202020204" pitchFamily="34" charset="0"/>
              </a:rPr>
              <a:t>colours</a:t>
            </a:r>
            <a:r>
              <a:rPr lang="en-US" sz="2400" dirty="0">
                <a:latin typeface="Arial" panose="020B0604020202020204" pitchFamily="34" charset="0"/>
                <a:cs typeface="Arial" panose="020B0604020202020204" pitchFamily="34" charset="0"/>
              </a:rPr>
              <a:t> of the materials.</a:t>
            </a:r>
          </a:p>
        </p:txBody>
      </p:sp>
    </p:spTree>
    <p:extLst>
      <p:ext uri="{BB962C8B-B14F-4D97-AF65-F5344CB8AC3E}">
        <p14:creationId xmlns:p14="http://schemas.microsoft.com/office/powerpoint/2010/main" val="33648507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The consumer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KNITTING AND CROCHETING PRODUCTION</a:t>
            </a:r>
          </a:p>
          <a:p>
            <a:pPr>
              <a:lnSpc>
                <a:spcPct val="150000"/>
              </a:lnSpc>
            </a:pPr>
            <a:r>
              <a:rPr lang="en-US" sz="2400" dirty="0">
                <a:latin typeface="Arial" panose="020B0604020202020204" pitchFamily="34" charset="0"/>
                <a:cs typeface="Arial" panose="020B0604020202020204" pitchFamily="34" charset="0"/>
              </a:rPr>
              <a:t>Purl and stocking stitches are used to add texture and contrast to knitted</a:t>
            </a:r>
          </a:p>
          <a:p>
            <a:pPr>
              <a:lnSpc>
                <a:spcPct val="150000"/>
              </a:lnSpc>
            </a:pPr>
            <a:r>
              <a:rPr lang="en-US" sz="2400" dirty="0">
                <a:latin typeface="Arial" panose="020B0604020202020204" pitchFamily="34" charset="0"/>
                <a:cs typeface="Arial" panose="020B0604020202020204" pitchFamily="34" charset="0"/>
              </a:rPr>
              <a:t>items. The purl stitch forms reverse loops that provide the final products with a textured surface, while the stocking stitch incorporates the knit and purl stitches to create a balance of smooth and textured sides.</a:t>
            </a:r>
          </a:p>
        </p:txBody>
      </p:sp>
    </p:spTree>
    <p:extLst>
      <p:ext uri="{BB962C8B-B14F-4D97-AF65-F5344CB8AC3E}">
        <p14:creationId xmlns:p14="http://schemas.microsoft.com/office/powerpoint/2010/main" val="1129264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r>
              <a:rPr lang="en-ZA"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We wear clothes for both practical and expressive purposes. The purpose of clothes goes beyond simply covering our bodies. It is a form of communication, self-expression and cultural identity. Clothing plays a role in how we present ourselves to the world. The clothes we choose to wear can reflect our style, the subcultures we identify with or personal values and beliefs.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8: Clothing</a:t>
            </a:r>
          </a:p>
        </p:txBody>
      </p:sp>
    </p:spTree>
    <p:extLst>
      <p:ext uri="{BB962C8B-B14F-4D97-AF65-F5344CB8AC3E}">
        <p14:creationId xmlns:p14="http://schemas.microsoft.com/office/powerpoint/2010/main" val="4293545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5638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DIFFERENT CLOTHING STYLES</a:t>
            </a:r>
          </a:p>
          <a:p>
            <a:pPr>
              <a:lnSpc>
                <a:spcPct val="150000"/>
              </a:lnSpc>
            </a:pPr>
            <a:r>
              <a:rPr lang="en-US" sz="2400" dirty="0">
                <a:latin typeface="Arial" panose="020B0604020202020204" pitchFamily="34" charset="0"/>
                <a:cs typeface="Arial" panose="020B0604020202020204" pitchFamily="34" charset="0"/>
              </a:rPr>
              <a:t>Each clothing style has its own characteristics. Each one tells a story about the people who embrace it. </a:t>
            </a: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Casual clothing </a:t>
            </a:r>
            <a:r>
              <a:rPr lang="en-US" sz="2400" dirty="0">
                <a:latin typeface="Arial" panose="020B0604020202020204" pitchFamily="34" charset="0"/>
                <a:cs typeface="Arial" panose="020B0604020202020204" pitchFamily="34" charset="0"/>
              </a:rPr>
              <a:t>is versatile and can be dressed up or down.</a:t>
            </a: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Formal clothing</a:t>
            </a:r>
            <a:r>
              <a:rPr lang="en-US" sz="2400" dirty="0">
                <a:latin typeface="Arial" panose="020B0604020202020204" pitchFamily="34" charset="0"/>
                <a:cs typeface="Arial" panose="020B0604020202020204" pitchFamily="34" charset="0"/>
              </a:rPr>
              <a:t> refers to outfits that are more dressed up and suitable for special occasions or formal settings. </a:t>
            </a: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Vintage clothing</a:t>
            </a:r>
            <a:r>
              <a:rPr lang="en-US" sz="2400" dirty="0">
                <a:latin typeface="Arial" panose="020B0604020202020204" pitchFamily="34" charset="0"/>
                <a:cs typeface="Arial" panose="020B0604020202020204" pitchFamily="34" charset="0"/>
              </a:rPr>
              <a:t> is clothing that was worn a long time ago and has a special look and feel, connecting with history.</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776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DIFFERENT CLOTHING STYLES (CONT)</a:t>
            </a: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Bohemian clothing </a:t>
            </a:r>
            <a:r>
              <a:rPr lang="en-US" sz="2400" dirty="0">
                <a:latin typeface="Arial" panose="020B0604020202020204" pitchFamily="34" charset="0"/>
                <a:cs typeface="Arial" panose="020B0604020202020204" pitchFamily="34" charset="0"/>
              </a:rPr>
              <a:t>is also known as ‘boho chic’. The clothing usually consists of brightly </a:t>
            </a:r>
            <a:r>
              <a:rPr lang="en-US" sz="2400" dirty="0" err="1">
                <a:latin typeface="Arial" panose="020B0604020202020204" pitchFamily="34" charset="0"/>
                <a:cs typeface="Arial" panose="020B0604020202020204" pitchFamily="34" charset="0"/>
              </a:rPr>
              <a:t>coloured</a:t>
            </a:r>
            <a:r>
              <a:rPr lang="en-US" sz="2400" dirty="0">
                <a:latin typeface="Arial" panose="020B0604020202020204" pitchFamily="34" charset="0"/>
                <a:cs typeface="Arial" panose="020B0604020202020204" pitchFamily="34" charset="0"/>
              </a:rPr>
              <a:t> fabrics with bright patterns, made from soft, lightweight fabrics, that are comfortable and allow for easy movement. </a:t>
            </a: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Streetwear</a:t>
            </a:r>
            <a:r>
              <a:rPr lang="en-US" sz="2400" dirty="0">
                <a:latin typeface="Arial" panose="020B0604020202020204" pitchFamily="34" charset="0"/>
                <a:cs typeface="Arial" panose="020B0604020202020204" pitchFamily="34" charset="0"/>
              </a:rPr>
              <a:t> is all about being cool and comfortable, and expressing your style. </a:t>
            </a: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Preppy clothing</a:t>
            </a:r>
            <a:r>
              <a:rPr lang="en-US" sz="2400" dirty="0">
                <a:latin typeface="Arial" panose="020B0604020202020204" pitchFamily="34" charset="0"/>
                <a:cs typeface="Arial" panose="020B0604020202020204" pitchFamily="34" charset="0"/>
              </a:rPr>
              <a:t> is a timeless and sophisticated way of dressing. </a:t>
            </a: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Punk clothing </a:t>
            </a:r>
            <a:r>
              <a:rPr lang="en-US" sz="2400" dirty="0">
                <a:latin typeface="Arial" panose="020B0604020202020204" pitchFamily="34" charset="0"/>
                <a:cs typeface="Arial" panose="020B0604020202020204" pitchFamily="34" charset="0"/>
              </a:rPr>
              <a:t>is associated with punk rock music and punk subculture. </a:t>
            </a:r>
          </a:p>
          <a:p>
            <a:pPr marL="342900" indent="-34290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85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DIFFERENT CLOTHING STYLES (CONT)</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sporty clothing style </a:t>
            </a:r>
            <a:r>
              <a:rPr lang="en-US" sz="2400" dirty="0">
                <a:latin typeface="Arial" panose="020B0604020202020204" pitchFamily="34" charset="0"/>
                <a:cs typeface="Arial" panose="020B0604020202020204" pitchFamily="34" charset="0"/>
              </a:rPr>
              <a:t>is also known as athleisure. It combines elements of sport and casual fashion and is inspired by athletic wear. </a:t>
            </a:r>
          </a:p>
        </p:txBody>
      </p:sp>
    </p:spTree>
    <p:extLst>
      <p:ext uri="{BB962C8B-B14F-4D97-AF65-F5344CB8AC3E}">
        <p14:creationId xmlns:p14="http://schemas.microsoft.com/office/powerpoint/2010/main" val="2616639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REASONS WHY WE WEAR CLOTHES</a:t>
            </a:r>
          </a:p>
          <a:p>
            <a:pPr>
              <a:lnSpc>
                <a:spcPct val="150000"/>
              </a:lnSpc>
            </a:pPr>
            <a:r>
              <a:rPr lang="en-US" sz="2400" dirty="0">
                <a:latin typeface="Arial" panose="020B0604020202020204" pitchFamily="34" charset="0"/>
                <a:cs typeface="Arial" panose="020B0604020202020204" pitchFamily="34" charset="0"/>
              </a:rPr>
              <a:t>We wear clothes every day for more than just covering ourselves. They have important roles in our lives. Clothes protect us and help us express who we are. Knowing why we wear clothes gives us valuable knowledge about their many uses and meanings. </a:t>
            </a:r>
          </a:p>
        </p:txBody>
      </p:sp>
    </p:spTree>
    <p:extLst>
      <p:ext uri="{BB962C8B-B14F-4D97-AF65-F5344CB8AC3E}">
        <p14:creationId xmlns:p14="http://schemas.microsoft.com/office/powerpoint/2010/main" val="19071285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COMMUNICATION VALUE OF CLOTHING</a:t>
            </a:r>
          </a:p>
          <a:p>
            <a:pPr>
              <a:lnSpc>
                <a:spcPct val="150000"/>
              </a:lnSpc>
            </a:pPr>
            <a:r>
              <a:rPr lang="en-US" sz="2400" dirty="0">
                <a:latin typeface="Arial" panose="020B0604020202020204" pitchFamily="34" charset="0"/>
                <a:cs typeface="Arial" panose="020B0604020202020204" pitchFamily="34" charset="0"/>
              </a:rPr>
              <a:t>Clothing is a powerful tool for non-verbal communication, which enables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us to convey messages and values. Our clothing choices are influenced by cultural expectations, personal style, social norms and individual interpretation. Understanding the messages that clothing communicates helps us make informed choices about how we present ourselves to the public. </a:t>
            </a:r>
          </a:p>
        </p:txBody>
      </p:sp>
    </p:spTree>
    <p:extLst>
      <p:ext uri="{BB962C8B-B14F-4D97-AF65-F5344CB8AC3E}">
        <p14:creationId xmlns:p14="http://schemas.microsoft.com/office/powerpoint/2010/main" val="3328311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CHOICE OF CLOTHING</a:t>
            </a:r>
          </a:p>
          <a:p>
            <a:pPr>
              <a:lnSpc>
                <a:spcPct val="150000"/>
              </a:lnSpc>
            </a:pPr>
            <a:r>
              <a:rPr lang="en-US" sz="2400" dirty="0">
                <a:latin typeface="Arial" panose="020B0604020202020204" pitchFamily="34" charset="0"/>
                <a:cs typeface="Arial" panose="020B0604020202020204" pitchFamily="34" charset="0"/>
              </a:rPr>
              <a:t>Choice of clothing is subjective and varies from person to person, influenced by their style preferences, occasion, comfort, body shape, cultural factors, personal values and practical considerations. </a:t>
            </a:r>
          </a:p>
        </p:txBody>
      </p:sp>
    </p:spTree>
    <p:extLst>
      <p:ext uri="{BB962C8B-B14F-4D97-AF65-F5344CB8AC3E}">
        <p14:creationId xmlns:p14="http://schemas.microsoft.com/office/powerpoint/2010/main" val="3358541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FIGURE TYPES</a:t>
            </a:r>
          </a:p>
          <a:p>
            <a:pPr>
              <a:lnSpc>
                <a:spcPct val="150000"/>
              </a:lnSpc>
            </a:pPr>
            <a:r>
              <a:rPr lang="en-US" sz="2400" dirty="0">
                <a:latin typeface="Arial" panose="020B0604020202020204" pitchFamily="34" charset="0"/>
                <a:cs typeface="Arial" panose="020B0604020202020204" pitchFamily="34" charset="0"/>
              </a:rPr>
              <a:t>The shape of your body can influence how certain styles and cuts look on you. Understanding your body type can help you choose clothes that flatter your figure and enhance your overall appearance. Some body types are hourglass, pear, apple, rectangle, and inverted triangle.</a:t>
            </a:r>
          </a:p>
        </p:txBody>
      </p:sp>
    </p:spTree>
    <p:extLst>
      <p:ext uri="{BB962C8B-B14F-4D97-AF65-F5344CB8AC3E}">
        <p14:creationId xmlns:p14="http://schemas.microsoft.com/office/powerpoint/2010/main" val="4186309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PATCHWORK AND QUILTING PRODUCTION: NEEDLEWORK</a:t>
            </a:r>
          </a:p>
          <a:p>
            <a:pPr>
              <a:lnSpc>
                <a:spcPct val="150000"/>
              </a:lnSpc>
            </a:pPr>
            <a:r>
              <a:rPr lang="en-US" sz="2400" dirty="0">
                <a:latin typeface="Arial" panose="020B0604020202020204" pitchFamily="34" charset="0"/>
                <a:cs typeface="Arial" panose="020B0604020202020204" pitchFamily="34" charset="0"/>
              </a:rPr>
              <a:t>Rules and safety procedures are of utmost importance in the needlework room. They provide a framework for maintaining a safe and productive learning environment. By implementing and adhering to rules and safety procedures in the needlework room, you can fully enjoy your needlework experiences while </a:t>
            </a:r>
            <a:r>
              <a:rPr lang="en-US" sz="2400" dirty="0" err="1">
                <a:latin typeface="Arial" panose="020B0604020202020204" pitchFamily="34" charset="0"/>
                <a:cs typeface="Arial" panose="020B0604020202020204" pitchFamily="34" charset="0"/>
              </a:rPr>
              <a:t>minimising</a:t>
            </a:r>
            <a:r>
              <a:rPr lang="en-US" sz="2400" dirty="0">
                <a:latin typeface="Arial" panose="020B0604020202020204" pitchFamily="34" charset="0"/>
                <a:cs typeface="Arial" panose="020B0604020202020204" pitchFamily="34" charset="0"/>
              </a:rPr>
              <a:t> risks, promoting your learning and fostering a positive and safe environment for everyone involved.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5851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FOOD PRODUCTION</a:t>
            </a:r>
          </a:p>
          <a:p>
            <a:pPr>
              <a:lnSpc>
                <a:spcPct val="150000"/>
              </a:lnSpc>
            </a:pPr>
            <a:r>
              <a:rPr lang="en-US" sz="2400" dirty="0">
                <a:latin typeface="Arial" panose="020B0604020202020204" pitchFamily="34" charset="0"/>
                <a:cs typeface="Arial" panose="020B0604020202020204" pitchFamily="34" charset="0"/>
              </a:rPr>
              <a:t>The presentation of baked goods will influence their selling power to consumers and their taste will get consumers coming back for more.</a:t>
            </a:r>
          </a:p>
        </p:txBody>
      </p:sp>
    </p:spTree>
    <p:extLst>
      <p:ext uri="{BB962C8B-B14F-4D97-AF65-F5344CB8AC3E}">
        <p14:creationId xmlns:p14="http://schemas.microsoft.com/office/powerpoint/2010/main" val="1902627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CLOTHING OR SOFT FURNISHING PRODUCTION</a:t>
            </a:r>
          </a:p>
          <a:p>
            <a:pPr>
              <a:lnSpc>
                <a:spcPct val="150000"/>
              </a:lnSpc>
            </a:pPr>
            <a:r>
              <a:rPr lang="en-US" sz="2400" dirty="0">
                <a:latin typeface="Arial" panose="020B0604020202020204" pitchFamily="34" charset="0"/>
                <a:cs typeface="Arial" panose="020B0604020202020204" pitchFamily="34" charset="0"/>
              </a:rPr>
              <a:t>In Module 6 you learned how to do open and closed seams. Page back to that topic and revise your seam-making skills. A hem is a finishing technique used particularly on the bottom edges, sleeves or other areas of garments. The fabric is folded over and stitched to create a neat and polished edge on fabric.</a:t>
            </a:r>
          </a:p>
        </p:txBody>
      </p:sp>
    </p:spTree>
    <p:extLst>
      <p:ext uri="{BB962C8B-B14F-4D97-AF65-F5344CB8AC3E}">
        <p14:creationId xmlns:p14="http://schemas.microsoft.com/office/powerpoint/2010/main" val="3863678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PATCHWORK AND QUILTING PRODUCTION</a:t>
            </a:r>
          </a:p>
          <a:p>
            <a:pPr>
              <a:lnSpc>
                <a:spcPct val="150000"/>
              </a:lnSpc>
            </a:pPr>
            <a:r>
              <a:rPr lang="en-US" sz="2400" dirty="0">
                <a:latin typeface="Arial" panose="020B0604020202020204" pitchFamily="34" charset="0"/>
                <a:cs typeface="Arial" panose="020B0604020202020204" pitchFamily="34" charset="0"/>
              </a:rPr>
              <a:t>Patchwork is a needle craft that creates unique and personal quilts, cushions, bags and much more.</a:t>
            </a:r>
          </a:p>
          <a:p>
            <a:pPr>
              <a:lnSpc>
                <a:spcPct val="150000"/>
              </a:lnSpc>
            </a:pPr>
            <a:r>
              <a:rPr lang="en-US" sz="2400" dirty="0">
                <a:latin typeface="Arial" panose="020B0604020202020204" pitchFamily="34" charset="0"/>
                <a:cs typeface="Arial" panose="020B0604020202020204" pitchFamily="34" charset="0"/>
              </a:rPr>
              <a:t>Patchwork is the process of sewing pieces of fabric together to make blocks,</a:t>
            </a:r>
          </a:p>
          <a:p>
            <a:pPr>
              <a:lnSpc>
                <a:spcPct val="150000"/>
              </a:lnSpc>
            </a:pPr>
            <a:r>
              <a:rPr lang="en-US" sz="2400" dirty="0">
                <a:latin typeface="Arial" panose="020B0604020202020204" pitchFamily="34" charset="0"/>
                <a:cs typeface="Arial" panose="020B0604020202020204" pitchFamily="34" charset="0"/>
              </a:rPr>
              <a:t>panels or quilt tops. They can have different designs, textures and </a:t>
            </a:r>
            <a:r>
              <a:rPr lang="en-US" sz="2400" dirty="0" err="1">
                <a:latin typeface="Arial" panose="020B0604020202020204" pitchFamily="34" charset="0"/>
                <a:cs typeface="Arial" panose="020B0604020202020204" pitchFamily="34" charset="0"/>
              </a:rPr>
              <a:t>colours</a:t>
            </a:r>
            <a:r>
              <a:rPr lang="en-US" sz="2400" dirty="0">
                <a:latin typeface="Arial" panose="020B0604020202020204" pitchFamily="34" charset="0"/>
                <a:cs typeface="Arial" panose="020B0604020202020204" pitchFamily="34" charset="0"/>
              </a:rPr>
              <a:t>. Most of the pieces are precisely cut to size and well measured, so the final piece is as accurate as possible and can be used in a quilting project.</a:t>
            </a:r>
          </a:p>
        </p:txBody>
      </p:sp>
    </p:spTree>
    <p:extLst>
      <p:ext uri="{BB962C8B-B14F-4D97-AF65-F5344CB8AC3E}">
        <p14:creationId xmlns:p14="http://schemas.microsoft.com/office/powerpoint/2010/main" val="32937687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PATCHWORK AND QUILTING PRODUCTION (CONT)</a:t>
            </a:r>
          </a:p>
          <a:p>
            <a:pPr>
              <a:lnSpc>
                <a:spcPct val="150000"/>
              </a:lnSpc>
            </a:pPr>
            <a:r>
              <a:rPr lang="en-US" sz="2400" dirty="0">
                <a:latin typeface="Arial" panose="020B0604020202020204" pitchFamily="34" charset="0"/>
                <a:cs typeface="Arial" panose="020B0604020202020204" pitchFamily="34" charset="0"/>
              </a:rPr>
              <a:t>Quilting is the technique that comes after the patchwork is complete. It refers to making the finished sewing item by adding wadding and a backing piece. These are stitched together and quilted with simple stitches or unique designs.</a:t>
            </a:r>
          </a:p>
        </p:txBody>
      </p:sp>
    </p:spTree>
    <p:extLst>
      <p:ext uri="{BB962C8B-B14F-4D97-AF65-F5344CB8AC3E}">
        <p14:creationId xmlns:p14="http://schemas.microsoft.com/office/powerpoint/2010/main" val="522010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KNITTING AND CROCHETING PRODUCTION</a:t>
            </a:r>
          </a:p>
          <a:p>
            <a:pPr>
              <a:lnSpc>
                <a:spcPct val="150000"/>
              </a:lnSpc>
            </a:pPr>
            <a:r>
              <a:rPr lang="en-US" sz="2400" dirty="0">
                <a:latin typeface="Arial" panose="020B0604020202020204" pitchFamily="34" charset="0"/>
                <a:cs typeface="Arial" panose="020B0604020202020204" pitchFamily="34" charset="0"/>
              </a:rPr>
              <a:t>Both needle crafts use a needle or hook to get loops of yarn to make items from sweaters and blankets to beanies and scarves. Knitting uses special knitting needles, while crochet uses a hook, each piece of equipment uses different types of stitches to create a unique sewing item.</a:t>
            </a:r>
          </a:p>
        </p:txBody>
      </p:sp>
    </p:spTree>
    <p:extLst>
      <p:ext uri="{BB962C8B-B14F-4D97-AF65-F5344CB8AC3E}">
        <p14:creationId xmlns:p14="http://schemas.microsoft.com/office/powerpoint/2010/main" val="1207262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By considering your body type and understanding how it can influence your wardrobe choices, you can create a versatile and stylish collection of clothing that enhances your natural features. Fashion is about feeling confident and comfortable in your own skin.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9: Clothing</a:t>
            </a:r>
          </a:p>
        </p:txBody>
      </p:sp>
    </p:spTree>
    <p:extLst>
      <p:ext uri="{BB962C8B-B14F-4D97-AF65-F5344CB8AC3E}">
        <p14:creationId xmlns:p14="http://schemas.microsoft.com/office/powerpoint/2010/main" val="22532607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6117829"/>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WARDROBE PLANNING</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Planning your wardrobe involves various factors that need to be considered. Planning wardrobes involves the following:</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Reflecting on personal style;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Accessing lifestyle needs;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Building a foundation of basics;</a:t>
            </a:r>
          </a:p>
          <a:p>
            <a:pPr marL="342900" indent="-342900">
              <a:lnSpc>
                <a:spcPct val="150000"/>
              </a:lnSpc>
              <a:buFont typeface="Arial" panose="020B0604020202020204" pitchFamily="34" charset="0"/>
              <a:buChar char="•"/>
            </a:pPr>
            <a:r>
              <a:rPr lang="en-US" sz="2400" dirty="0" err="1">
                <a:latin typeface="Arial" panose="020B0604020202020204" pitchFamily="34" charset="0"/>
                <a:cs typeface="Arial" panose="020B0604020202020204" pitchFamily="34" charset="0"/>
              </a:rPr>
              <a:t>Colour</a:t>
            </a:r>
            <a:r>
              <a:rPr lang="en-US" sz="2400" dirty="0">
                <a:latin typeface="Arial" panose="020B0604020202020204" pitchFamily="34" charset="0"/>
                <a:cs typeface="Arial" panose="020B0604020202020204" pitchFamily="34" charset="0"/>
              </a:rPr>
              <a:t> palettes and coordination;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Trends and timelessness.</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595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FOOD PRODUCTION</a:t>
            </a:r>
          </a:p>
          <a:p>
            <a:pPr>
              <a:lnSpc>
                <a:spcPct val="150000"/>
              </a:lnSpc>
            </a:pPr>
            <a:r>
              <a:rPr lang="en-US" sz="2400" dirty="0">
                <a:latin typeface="Arial" panose="020B0604020202020204" pitchFamily="34" charset="0"/>
                <a:cs typeface="Arial" panose="020B0604020202020204" pitchFamily="34" charset="0"/>
              </a:rPr>
              <a:t>Selling your baked goods at a pop-stall in a market will give you a hands-on</a:t>
            </a:r>
          </a:p>
          <a:p>
            <a:pPr>
              <a:lnSpc>
                <a:spcPct val="150000"/>
              </a:lnSpc>
            </a:pPr>
            <a:r>
              <a:rPr lang="en-US" sz="2400" dirty="0">
                <a:latin typeface="Arial" panose="020B0604020202020204" pitchFamily="34" charset="0"/>
                <a:cs typeface="Arial" panose="020B0604020202020204" pitchFamily="34" charset="0"/>
              </a:rPr>
              <a:t>opportunity to see if you have correctly presented and marketed your baked</a:t>
            </a:r>
          </a:p>
          <a:p>
            <a:pPr>
              <a:lnSpc>
                <a:spcPct val="150000"/>
              </a:lnSpc>
            </a:pPr>
            <a:r>
              <a:rPr lang="en-US" sz="2400" dirty="0">
                <a:latin typeface="Arial" panose="020B0604020202020204" pitchFamily="34" charset="0"/>
                <a:cs typeface="Arial" panose="020B0604020202020204" pitchFamily="34" charset="0"/>
              </a:rPr>
              <a:t>goods. You will get direct feedback from consumers, which can sometimes be daunting but will help you improve your entrepreneurial skills.</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5257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Clothing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5638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CLOTHING</a:t>
            </a:r>
            <a:r>
              <a:rPr lang="en-US" sz="2400" dirty="0">
                <a:latin typeface="Arial" panose="020B0604020202020204" pitchFamily="34" charset="0"/>
                <a:cs typeface="Arial" panose="020B0604020202020204" pitchFamily="34" charset="0"/>
              </a:rPr>
              <a:t> </a:t>
            </a:r>
          </a:p>
          <a:p>
            <a:pPr>
              <a:lnSpc>
                <a:spcPct val="150000"/>
              </a:lnSpc>
            </a:pPr>
            <a:r>
              <a:rPr lang="en-US" sz="2400" dirty="0">
                <a:latin typeface="Arial" panose="020B0604020202020204" pitchFamily="34" charset="0"/>
                <a:cs typeface="Arial" panose="020B0604020202020204" pitchFamily="34" charset="0"/>
              </a:rPr>
              <a:t>Selling your needlework crafts at a pop-stall in a market will give you a perfect opportunity to see if you have correctly presented and marketed your needlework items. You will get direct feedback from consumers, which can sometimes be daunting but will help you improve your entrepreneurial skills. Remember the different types of customers and which customers are your target market.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9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Introduction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KNITTING AND CROCHETING PRODUCTION: SAFETY</a:t>
            </a:r>
          </a:p>
          <a:p>
            <a:pPr>
              <a:lnSpc>
                <a:spcPct val="150000"/>
              </a:lnSpc>
            </a:pPr>
            <a:r>
              <a:rPr lang="en-ZA" sz="2400" dirty="0">
                <a:effectLst/>
                <a:latin typeface="Arial" panose="020B0604020202020204" pitchFamily="34" charset="0"/>
                <a:cs typeface="Arial" panose="020B0604020202020204" pitchFamily="34" charset="0"/>
              </a:rPr>
              <a:t>Ensuring a safe working environment is essential in any practical classroom. By following safety guidelines and </a:t>
            </a:r>
            <a:r>
              <a:rPr lang="en-ZA" sz="2400" dirty="0">
                <a:latin typeface="Arial" panose="020B0604020202020204" pitchFamily="34" charset="0"/>
                <a:cs typeface="Arial" panose="020B0604020202020204" pitchFamily="34" charset="0"/>
              </a:rPr>
              <a:t>establishing safe working practices, we can mitigate risks and maximise the educational benefits of hands-on activities. </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407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In the hospitality industry, health refers to keeping both guests and employees safe and well. This involves maintaining cleanliness and hygiene in areas such as hotel rooms, restaurants and public spaces. It means following food safety protocols to prevent foodborne diseases and ensuring that proper sanitisation measures are in place.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2: Hygiene, safety and security</a:t>
            </a:r>
          </a:p>
        </p:txBody>
      </p:sp>
    </p:spTree>
    <p:extLst>
      <p:ext uri="{BB962C8B-B14F-4D97-AF65-F5344CB8AC3E}">
        <p14:creationId xmlns:p14="http://schemas.microsoft.com/office/powerpoint/2010/main" val="3979651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77223</TotalTime>
  <Words>5101</Words>
  <Application>Microsoft Office PowerPoint</Application>
  <PresentationFormat>Widescreen</PresentationFormat>
  <Paragraphs>464</Paragraphs>
  <Slides>78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Carlyn Bartlett-Cronje</cp:lastModifiedBy>
  <cp:revision>365</cp:revision>
  <dcterms:created xsi:type="dcterms:W3CDTF">2018-09-18T08:47:31Z</dcterms:created>
  <dcterms:modified xsi:type="dcterms:W3CDTF">2024-06-20T09:37:03Z</dcterms:modified>
</cp:coreProperties>
</file>