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314" r:id="rId3"/>
    <p:sldId id="437" r:id="rId4"/>
    <p:sldId id="475" r:id="rId5"/>
    <p:sldId id="476" r:id="rId6"/>
    <p:sldId id="477" r:id="rId7"/>
    <p:sldId id="478" r:id="rId8"/>
    <p:sldId id="516" r:id="rId9"/>
    <p:sldId id="517" r:id="rId10"/>
    <p:sldId id="479" r:id="rId11"/>
    <p:sldId id="480" r:id="rId12"/>
    <p:sldId id="481" r:id="rId13"/>
    <p:sldId id="518" r:id="rId14"/>
    <p:sldId id="482" r:id="rId15"/>
    <p:sldId id="485" r:id="rId16"/>
    <p:sldId id="484" r:id="rId17"/>
    <p:sldId id="486" r:id="rId18"/>
    <p:sldId id="488" r:id="rId19"/>
    <p:sldId id="489" r:id="rId20"/>
    <p:sldId id="490" r:id="rId21"/>
    <p:sldId id="491" r:id="rId22"/>
    <p:sldId id="492" r:id="rId23"/>
    <p:sldId id="493" r:id="rId24"/>
    <p:sldId id="495" r:id="rId25"/>
    <p:sldId id="496" r:id="rId26"/>
    <p:sldId id="498" r:id="rId27"/>
    <p:sldId id="497" r:id="rId28"/>
    <p:sldId id="519" r:id="rId29"/>
    <p:sldId id="520" r:id="rId30"/>
    <p:sldId id="521" r:id="rId31"/>
    <p:sldId id="522" r:id="rId32"/>
    <p:sldId id="523" r:id="rId33"/>
    <p:sldId id="524" r:id="rId34"/>
    <p:sldId id="525" r:id="rId35"/>
    <p:sldId id="526" r:id="rId36"/>
    <p:sldId id="527" r:id="rId37"/>
    <p:sldId id="499" r:id="rId38"/>
    <p:sldId id="500" r:id="rId39"/>
    <p:sldId id="501" r:id="rId40"/>
    <p:sldId id="502" r:id="rId41"/>
    <p:sldId id="504" r:id="rId42"/>
    <p:sldId id="503" r:id="rId43"/>
    <p:sldId id="505" r:id="rId44"/>
    <p:sldId id="528" r:id="rId45"/>
    <p:sldId id="506" r:id="rId46"/>
    <p:sldId id="507" r:id="rId47"/>
    <p:sldId id="508" r:id="rId48"/>
    <p:sldId id="510" r:id="rId49"/>
    <p:sldId id="511" r:id="rId50"/>
    <p:sldId id="513" r:id="rId51"/>
    <p:sldId id="512" r:id="rId52"/>
    <p:sldId id="514" r:id="rId53"/>
    <p:sldId id="51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583"/>
    <p:restoredTop sz="94536"/>
  </p:normalViewPr>
  <p:slideViewPr>
    <p:cSldViewPr snapToGrid="0" snapToObjects="1">
      <p:cViewPr varScale="1">
        <p:scale>
          <a:sx n="56" d="100"/>
          <a:sy n="56" d="100"/>
        </p:scale>
        <p:origin x="52" y="1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27/03/2023</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27/03/2023</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id="{D6E08535-7B64-5D48-A2FE-8347433266B0}"/>
              </a:ext>
            </a:extLst>
          </p:cNvPr>
          <p:cNvPicPr>
            <a:picLocks noChangeAspect="1"/>
          </p:cNvPicPr>
          <p:nvPr/>
        </p:nvPicPr>
        <p:blipFill rotWithShape="1">
          <a:blip r:embed="rId3"/>
          <a:srcRect t="10999" r="2986" b="24310"/>
          <a:stretch/>
        </p:blipFill>
        <p:spPr>
          <a:xfrm>
            <a:off x="-11807" y="0"/>
            <a:ext cx="12192000"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Agricultural Studies</a:t>
            </a:r>
          </a:p>
          <a:p>
            <a:pPr algn="r"/>
            <a:r>
              <a:rPr lang="en-GB" sz="5400" b="1" dirty="0">
                <a:solidFill>
                  <a:schemeClr val="bg1"/>
                </a:solidFill>
                <a:latin typeface="Brandon Grotesque Medium" panose="020B0603020203060202" pitchFamily="34" charset="77"/>
              </a:rPr>
              <a:t>Grade 8</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Safety in the workplace is absolutely necessary, because the worker must be protected against anything that might cause an injury or illness. If that happens then the worker cannot perform their duties and therefore production can be negatively affected.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Safety and Communication</a:t>
            </a:r>
          </a:p>
        </p:txBody>
      </p:sp>
    </p:spTree>
    <p:extLst>
      <p:ext uri="{BB962C8B-B14F-4D97-AF65-F5344CB8AC3E}">
        <p14:creationId xmlns:p14="http://schemas.microsoft.com/office/powerpoint/2010/main" val="2059946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Safety and Communication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IMPORTANCE OF SAFETY IN THE WORKPLACE</a:t>
            </a:r>
          </a:p>
          <a:p>
            <a:pPr>
              <a:lnSpc>
                <a:spcPct val="150000"/>
              </a:lnSpc>
            </a:pPr>
            <a:r>
              <a:rPr lang="en-ZA" sz="2400" dirty="0">
                <a:latin typeface="Arial" panose="020B0604020202020204" pitchFamily="34" charset="0"/>
                <a:cs typeface="Arial" panose="020B0604020202020204" pitchFamily="34" charset="0"/>
              </a:rPr>
              <a:t>A safe and healthy workplace has the following advantages: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Protects workers from injury and illness;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Lowers injury or illness costs;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Reduces absenteeism and staff turnover;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Increases productivity;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Increases quality of work;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Raises employee morale (or confidence). </a:t>
            </a:r>
          </a:p>
        </p:txBody>
      </p:sp>
    </p:spTree>
    <p:extLst>
      <p:ext uri="{BB962C8B-B14F-4D97-AF65-F5344CB8AC3E}">
        <p14:creationId xmlns:p14="http://schemas.microsoft.com/office/powerpoint/2010/main" val="169249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Safety and Communication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SAFE USE OF TOOLS AND EQUIPMENT</a:t>
            </a:r>
          </a:p>
          <a:p>
            <a:pPr>
              <a:lnSpc>
                <a:spcPct val="150000"/>
              </a:lnSpc>
            </a:pPr>
            <a:r>
              <a:rPr lang="en-ZA" sz="2400" dirty="0">
                <a:latin typeface="Arial" panose="020B0604020202020204" pitchFamily="34" charset="0"/>
                <a:cs typeface="Arial" panose="020B0604020202020204" pitchFamily="34" charset="0"/>
              </a:rPr>
              <a:t>The workers must always keep the following in mind when they work with dangerous tools, equipment, and chemical substances on the farm: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Read and comply with the manual of the instrument/item.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Wear the correct clothing and protection.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Ensure you are well rested before working with dangerous substances, tools, and equipment.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Avoid taking any form of alcohol. </a:t>
            </a:r>
          </a:p>
        </p:txBody>
      </p:sp>
    </p:spTree>
    <p:extLst>
      <p:ext uri="{BB962C8B-B14F-4D97-AF65-F5344CB8AC3E}">
        <p14:creationId xmlns:p14="http://schemas.microsoft.com/office/powerpoint/2010/main" val="199507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Safety and Communication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SAFE USE OF TOOLS AND EQUIPMENT (CONT)</a:t>
            </a:r>
          </a:p>
          <a:p>
            <a:pPr>
              <a:lnSpc>
                <a:spcPct val="150000"/>
              </a:lnSpc>
            </a:pPr>
            <a:r>
              <a:rPr lang="en-ZA" sz="2400" dirty="0">
                <a:latin typeface="Arial" panose="020B0604020202020204" pitchFamily="34" charset="0"/>
                <a:cs typeface="Arial" panose="020B0604020202020204" pitchFamily="34" charset="0"/>
              </a:rPr>
              <a:t>The workers must always keep the following in mind when they work with dangerous tools, equipment, and chemical substances on the farm: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Maintain awareness and keep focus on the job at hand.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Apply all safety measures always when performing a dangerous job.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Wear safety clothes as prescribed; keep all covers and protective parts on a machine or tools when using them,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Keep children and animals away from working areas. </a:t>
            </a:r>
          </a:p>
        </p:txBody>
      </p:sp>
    </p:spTree>
    <p:extLst>
      <p:ext uri="{BB962C8B-B14F-4D97-AF65-F5344CB8AC3E}">
        <p14:creationId xmlns:p14="http://schemas.microsoft.com/office/powerpoint/2010/main" val="3611680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2: Safety and Communication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DANGERS IN USING TOOLS AND EQUIPMENT</a:t>
            </a:r>
          </a:p>
          <a:p>
            <a:pPr>
              <a:lnSpc>
                <a:spcPct val="150000"/>
              </a:lnSpc>
            </a:pPr>
            <a:r>
              <a:rPr lang="en-ZA" sz="2400" dirty="0">
                <a:latin typeface="Arial" panose="020B0604020202020204" pitchFamily="34" charset="0"/>
                <a:cs typeface="Arial" panose="020B0604020202020204" pitchFamily="34" charset="0"/>
              </a:rPr>
              <a:t>The following kinds of unsafe and dangerous situations may happen on a farm: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Electrical accident;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Exposure to dangerous chemicals;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Machinery and tools hazard;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Fire accidents.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72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 farm worker cannot perform any work on the farm, unless they receive specific instruments to do that. There is a large variety of equipment, tools, and machinery (implements) that can be used for specific kinds of jobs. Therefore, the farmer needs to train the farm workers about the purpose of the different tools and equipment and how each one of these can be used.</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Tools, equipment, machinery, and alternative energy</a:t>
            </a:r>
          </a:p>
        </p:txBody>
      </p:sp>
    </p:spTree>
    <p:extLst>
      <p:ext uri="{BB962C8B-B14F-4D97-AF65-F5344CB8AC3E}">
        <p14:creationId xmlns:p14="http://schemas.microsoft.com/office/powerpoint/2010/main" val="358951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Tools, equipment, machinery, and alternative energy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PRIMARY CULTIVATION</a:t>
            </a:r>
          </a:p>
          <a:p>
            <a:pPr>
              <a:lnSpc>
                <a:spcPct val="150000"/>
              </a:lnSpc>
            </a:pPr>
            <a:r>
              <a:rPr lang="en-ZA" sz="2400" dirty="0">
                <a:latin typeface="Arial" panose="020B0604020202020204" pitchFamily="34" charset="0"/>
                <a:cs typeface="Arial" panose="020B0604020202020204" pitchFamily="34" charset="0"/>
              </a:rPr>
              <a:t>Primary cultivation refers to the processes that need to be completed before any planting or harvesting of crops can take place. Its main purpose is to prepare the land in different ways before the planting/sowing starts. </a:t>
            </a:r>
          </a:p>
        </p:txBody>
      </p:sp>
    </p:spTree>
    <p:extLst>
      <p:ext uri="{BB962C8B-B14F-4D97-AF65-F5344CB8AC3E}">
        <p14:creationId xmlns:p14="http://schemas.microsoft.com/office/powerpoint/2010/main" val="1331781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Tools, equipment, machinery, and alternative energy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SECONDARY CULTIVATION</a:t>
            </a:r>
          </a:p>
          <a:p>
            <a:pPr>
              <a:lnSpc>
                <a:spcPct val="150000"/>
              </a:lnSpc>
            </a:pPr>
            <a:r>
              <a:rPr lang="en-ZA" sz="2400" dirty="0">
                <a:latin typeface="Arial" panose="020B0604020202020204" pitchFamily="34" charset="0"/>
                <a:cs typeface="Arial" panose="020B0604020202020204" pitchFamily="34" charset="0"/>
              </a:rPr>
              <a:t>Secondary cultivation follows the primary cultivation process. Once the soil is prepared, the actual sowing of seeds and planting of plants take place.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077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3: Tools, equipment, machinery, and alternative energy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ALTERNATIVE SOURCES OF ENERGY</a:t>
            </a:r>
          </a:p>
          <a:p>
            <a:pPr>
              <a:lnSpc>
                <a:spcPct val="150000"/>
              </a:lnSpc>
            </a:pPr>
            <a:r>
              <a:rPr lang="en-ZA" sz="2400" dirty="0">
                <a:latin typeface="Arial" panose="020B0604020202020204" pitchFamily="34" charset="0"/>
                <a:cs typeface="Arial" panose="020B0604020202020204" pitchFamily="34" charset="0"/>
              </a:rPr>
              <a:t>Alternative or renewable energy means that the source never gets depleted or used up. Examples of alternative energy are: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Wind power;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Solar power;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Hydro energy;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Biogas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Biofuel.</a:t>
            </a:r>
          </a:p>
        </p:txBody>
      </p:sp>
    </p:spTree>
    <p:extLst>
      <p:ext uri="{BB962C8B-B14F-4D97-AF65-F5344CB8AC3E}">
        <p14:creationId xmlns:p14="http://schemas.microsoft.com/office/powerpoint/2010/main" val="2214827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Plant production deals with the basic rules of plant growth, the impact of soil, water, nutrients and others on the growth of plants as well as the impact that diseases and pests have on the quality of the crops. Horticulture is a part of agriculture that deals with the business of plant growth that includes the cultivation of fruits, vegetables, nuts, seeds, herbs, flowers, and non-food crops such as grass and ornamental trees and plants.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4: Plant production and horticulture</a:t>
            </a:r>
          </a:p>
        </p:txBody>
      </p:sp>
    </p:spTree>
    <p:extLst>
      <p:ext uri="{BB962C8B-B14F-4D97-AF65-F5344CB8AC3E}">
        <p14:creationId xmlns:p14="http://schemas.microsoft.com/office/powerpoint/2010/main" val="3673998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No farming practices can survive without having access to the important factors of production as the basic resources that farmers need. Farmers not only use the natural resources available to them to the maximum, they also have the obligation (duty) to protect and conserve those resources so that future generations will also have access to them.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General farming, production factors, and agricultural resources</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Plant production and horticulture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SOIL AS A MEDIUM OF PRODUCTION</a:t>
            </a:r>
          </a:p>
          <a:p>
            <a:pPr>
              <a:lnSpc>
                <a:spcPct val="150000"/>
              </a:lnSpc>
            </a:pPr>
            <a:r>
              <a:rPr lang="en-ZA" sz="2400" dirty="0">
                <a:latin typeface="Arial" panose="020B0604020202020204" pitchFamily="34" charset="0"/>
                <a:cs typeface="Arial" panose="020B0604020202020204" pitchFamily="34" charset="0"/>
              </a:rPr>
              <a:t>To understand how soil works the farmer has to know how soil is structured and what elements are found in soil. The different soil textures must also be understood, because that will help the farmer in selecting the right type of soil for the right kind of crop when he plants.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198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Plant production and horticulture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SOIL CULTIVATION</a:t>
            </a:r>
          </a:p>
          <a:p>
            <a:pPr>
              <a:lnSpc>
                <a:spcPct val="150000"/>
              </a:lnSpc>
            </a:pPr>
            <a:r>
              <a:rPr lang="en-ZA" sz="2400" dirty="0">
                <a:latin typeface="Arial" panose="020B0604020202020204" pitchFamily="34" charset="0"/>
                <a:cs typeface="Arial" panose="020B0604020202020204" pitchFamily="34" charset="0"/>
              </a:rPr>
              <a:t>Cultivation is carried out mainly to improve the quality of the soil.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helps with the root growth of plants.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assists with the anchoring of the plant in the ground.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helps the roots to get to the necessary nutrients.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allows air into the soil.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helps to get rid of any weeds and unwanted growth or vegetation in the </a:t>
            </a:r>
          </a:p>
          <a:p>
            <a:pPr>
              <a:lnSpc>
                <a:spcPct val="150000"/>
              </a:lnSpc>
            </a:pPr>
            <a:r>
              <a:rPr lang="en-ZA" sz="2400" dirty="0">
                <a:latin typeface="Arial" panose="020B0604020202020204" pitchFamily="34" charset="0"/>
                <a:cs typeface="Arial" panose="020B0604020202020204" pitchFamily="34" charset="0"/>
              </a:rPr>
              <a:t>area which must be prepared for planting.</a:t>
            </a:r>
          </a:p>
        </p:txBody>
      </p:sp>
    </p:spTree>
    <p:extLst>
      <p:ext uri="{BB962C8B-B14F-4D97-AF65-F5344CB8AC3E}">
        <p14:creationId xmlns:p14="http://schemas.microsoft.com/office/powerpoint/2010/main" val="3662617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Plant production and horticulture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REQUIREMENTS FOR OPTIMAL PLANT GROWTH </a:t>
            </a:r>
          </a:p>
          <a:p>
            <a:pPr>
              <a:lnSpc>
                <a:spcPct val="150000"/>
              </a:lnSpc>
            </a:pPr>
            <a:r>
              <a:rPr lang="en-ZA" sz="2400" dirty="0">
                <a:latin typeface="Arial" panose="020B0604020202020204" pitchFamily="34" charset="0"/>
                <a:cs typeface="Arial" panose="020B0604020202020204" pitchFamily="34" charset="0"/>
              </a:rPr>
              <a:t>The most commonly used growth medium for any kind of plant is </a:t>
            </a:r>
            <a:r>
              <a:rPr lang="en-ZA" sz="2400" b="1" dirty="0">
                <a:latin typeface="Arial" panose="020B0604020202020204" pitchFamily="34" charset="0"/>
                <a:cs typeface="Arial" panose="020B0604020202020204" pitchFamily="34" charset="0"/>
              </a:rPr>
              <a:t>soil</a:t>
            </a:r>
            <a:r>
              <a:rPr lang="en-ZA" sz="2400" dirty="0">
                <a:latin typeface="Arial" panose="020B0604020202020204" pitchFamily="34" charset="0"/>
                <a:cs typeface="Arial" panose="020B0604020202020204" pitchFamily="34" charset="0"/>
              </a:rPr>
              <a:t>.</a:t>
            </a:r>
          </a:p>
          <a:p>
            <a:pPr>
              <a:lnSpc>
                <a:spcPct val="150000"/>
              </a:lnSpc>
            </a:pPr>
            <a:r>
              <a:rPr lang="en-ZA" sz="2400" b="1" dirty="0">
                <a:latin typeface="Arial" panose="020B0604020202020204" pitchFamily="34" charset="0"/>
                <a:cs typeface="Arial" panose="020B0604020202020204" pitchFamily="34" charset="0"/>
              </a:rPr>
              <a:t>Water</a:t>
            </a:r>
            <a:r>
              <a:rPr lang="en-ZA" sz="2400" dirty="0">
                <a:latin typeface="Arial" panose="020B0604020202020204" pitchFamily="34" charset="0"/>
                <a:cs typeface="Arial" panose="020B0604020202020204" pitchFamily="34" charset="0"/>
              </a:rPr>
              <a:t> is needed for the growth of any living organism, including plants. </a:t>
            </a:r>
          </a:p>
          <a:p>
            <a:pPr>
              <a:lnSpc>
                <a:spcPct val="150000"/>
              </a:lnSpc>
            </a:pPr>
            <a:r>
              <a:rPr lang="en-ZA" sz="2400" dirty="0">
                <a:latin typeface="Arial" panose="020B0604020202020204" pitchFamily="34" charset="0"/>
                <a:cs typeface="Arial" panose="020B0604020202020204" pitchFamily="34" charset="0"/>
              </a:rPr>
              <a:t>Like water, </a:t>
            </a:r>
            <a:r>
              <a:rPr lang="en-ZA" sz="2400" b="1" dirty="0">
                <a:latin typeface="Arial" panose="020B0604020202020204" pitchFamily="34" charset="0"/>
                <a:cs typeface="Arial" panose="020B0604020202020204" pitchFamily="34" charset="0"/>
              </a:rPr>
              <a:t>light</a:t>
            </a:r>
            <a:r>
              <a:rPr lang="en-ZA" sz="2400" dirty="0">
                <a:latin typeface="Arial" panose="020B0604020202020204" pitchFamily="34" charset="0"/>
                <a:cs typeface="Arial" panose="020B0604020202020204" pitchFamily="34" charset="0"/>
              </a:rPr>
              <a:t> is also very important for the plant to survive and grow successfully. </a:t>
            </a:r>
          </a:p>
          <a:p>
            <a:pPr>
              <a:lnSpc>
                <a:spcPct val="150000"/>
              </a:lnSpc>
            </a:pPr>
            <a:r>
              <a:rPr lang="en-ZA" sz="2400" dirty="0">
                <a:latin typeface="Arial" panose="020B0604020202020204" pitchFamily="34" charset="0"/>
                <a:cs typeface="Arial" panose="020B0604020202020204" pitchFamily="34" charset="0"/>
              </a:rPr>
              <a:t>The </a:t>
            </a:r>
            <a:r>
              <a:rPr lang="en-ZA" sz="2400" b="1" dirty="0">
                <a:latin typeface="Arial" panose="020B0604020202020204" pitchFamily="34" charset="0"/>
                <a:cs typeface="Arial" panose="020B0604020202020204" pitchFamily="34" charset="0"/>
              </a:rPr>
              <a:t>air</a:t>
            </a:r>
            <a:r>
              <a:rPr lang="en-ZA" sz="2400" dirty="0">
                <a:latin typeface="Arial" panose="020B0604020202020204" pitchFamily="34" charset="0"/>
                <a:cs typeface="Arial" panose="020B0604020202020204" pitchFamily="34" charset="0"/>
              </a:rPr>
              <a:t> consists of oxygen and carbon dioxide which are both needed for plant growth. </a:t>
            </a:r>
          </a:p>
          <a:p>
            <a:pPr>
              <a:lnSpc>
                <a:spcPct val="150000"/>
              </a:lnSpc>
            </a:pPr>
            <a:r>
              <a:rPr lang="en-ZA" sz="2400" dirty="0">
                <a:latin typeface="Arial" panose="020B0604020202020204" pitchFamily="34" charset="0"/>
                <a:cs typeface="Arial" panose="020B0604020202020204" pitchFamily="34" charset="0"/>
              </a:rPr>
              <a:t>All plants need </a:t>
            </a:r>
            <a:r>
              <a:rPr lang="en-ZA" sz="2400" b="1" dirty="0">
                <a:latin typeface="Arial" panose="020B0604020202020204" pitchFamily="34" charset="0"/>
                <a:cs typeface="Arial" panose="020B0604020202020204" pitchFamily="34" charset="0"/>
              </a:rPr>
              <a:t>nutrients</a:t>
            </a:r>
            <a:r>
              <a:rPr lang="en-ZA" sz="2400" dirty="0">
                <a:latin typeface="Arial" panose="020B0604020202020204" pitchFamily="34" charset="0"/>
                <a:cs typeface="Arial" panose="020B0604020202020204" pitchFamily="34" charset="0"/>
              </a:rPr>
              <a:t> (food) to improve their growth.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886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Plant production and horticulture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ALTERNATIVE PLANTING MEDIUMS</a:t>
            </a:r>
          </a:p>
          <a:p>
            <a:pPr>
              <a:lnSpc>
                <a:spcPct val="150000"/>
              </a:lnSpc>
            </a:pPr>
            <a:r>
              <a:rPr lang="en-ZA" sz="2400" dirty="0">
                <a:latin typeface="Arial" panose="020B0604020202020204" pitchFamily="34" charset="0"/>
                <a:cs typeface="Arial" panose="020B0604020202020204" pitchFamily="34" charset="0"/>
              </a:rPr>
              <a:t>There are a number of alternative planting mediums that a farmer can use for the cultivation of plants. It must be noted that these mediums are only used on a small scale for the growth. These include, but are not limited to: </a:t>
            </a:r>
          </a:p>
        </p:txBody>
      </p:sp>
      <p:sp>
        <p:nvSpPr>
          <p:cNvPr id="9" name="TextBox 8">
            <a:extLst>
              <a:ext uri="{FF2B5EF4-FFF2-40B4-BE49-F238E27FC236}">
                <a16:creationId xmlns:a16="http://schemas.microsoft.com/office/drawing/2014/main" id="{26596F6B-6553-6343-92B7-8AC1193C3CD8}"/>
              </a:ext>
            </a:extLst>
          </p:cNvPr>
          <p:cNvSpPr txBox="1"/>
          <p:nvPr/>
        </p:nvSpPr>
        <p:spPr>
          <a:xfrm>
            <a:off x="793376" y="3949656"/>
            <a:ext cx="10605248" cy="2239844"/>
          </a:xfrm>
          <a:prstGeom prst="rect">
            <a:avLst/>
          </a:prstGeom>
          <a:noFill/>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Softwood bark and peat moss;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Coconut coir;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Perlite;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Vermiculite;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Wood shavings/sawdust;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Peanut shells;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Stone and sand;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Potting soil.</a:t>
            </a:r>
          </a:p>
        </p:txBody>
      </p:sp>
    </p:spTree>
    <p:extLst>
      <p:ext uri="{BB962C8B-B14F-4D97-AF65-F5344CB8AC3E}">
        <p14:creationId xmlns:p14="http://schemas.microsoft.com/office/powerpoint/2010/main" val="68479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Plant production and horticulture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CROPS PRODUCED IN SOUTH AFRICA</a:t>
            </a:r>
          </a:p>
          <a:p>
            <a:pPr>
              <a:lnSpc>
                <a:spcPct val="150000"/>
              </a:lnSpc>
            </a:pPr>
            <a:r>
              <a:rPr lang="en-ZA" sz="2400" dirty="0">
                <a:latin typeface="Arial" panose="020B0604020202020204" pitchFamily="34" charset="0"/>
                <a:cs typeface="Arial" panose="020B0604020202020204" pitchFamily="34" charset="0"/>
              </a:rPr>
              <a:t>Production of agricultural produce in South Africa is divided into:</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Field crops (maize, wheat, sunflower, soybeans);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Fruits (stone, deciduous, citrus, tropical, nuts);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Vegetables (roots, leaves, pods);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Trees (forestry);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Ornamental crops (trees, flowers);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Pastoral crops (grasses, legumes). </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571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4: Plant production and horticulture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INTEGRATED PEST AND DISEASE MANAGEMENT (IPM)</a:t>
            </a:r>
          </a:p>
          <a:p>
            <a:pPr>
              <a:lnSpc>
                <a:spcPct val="150000"/>
              </a:lnSpc>
            </a:pPr>
            <a:r>
              <a:rPr lang="en-ZA" sz="2400" dirty="0">
                <a:latin typeface="Arial" panose="020B0604020202020204" pitchFamily="34" charset="0"/>
                <a:cs typeface="Arial" panose="020B0604020202020204" pitchFamily="34" charset="0"/>
              </a:rPr>
              <a:t>IPM is defined as a system that focuses on the prevention of pests and diseases by using a combination of different techniques. These techniques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Biological control;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Habitat manipulation.</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311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Animal production plays a vital role in the whole of the agricultural sector. South Africa produces large quantities of animal products annually. Animal farmers will only be in a position to produce large quantities of animal products if they have good and healthy animal herds and are able to produce (or breed) more of the same quality animals.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5: Animal production</a:t>
            </a:r>
          </a:p>
        </p:txBody>
      </p:sp>
    </p:spTree>
    <p:extLst>
      <p:ext uri="{BB962C8B-B14F-4D97-AF65-F5344CB8AC3E}">
        <p14:creationId xmlns:p14="http://schemas.microsoft.com/office/powerpoint/2010/main" val="2942850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CATTLE</a:t>
            </a:r>
          </a:p>
          <a:p>
            <a:pPr>
              <a:lnSpc>
                <a:spcPct val="150000"/>
              </a:lnSpc>
            </a:pPr>
            <a:r>
              <a:rPr lang="en-ZA" sz="2400" dirty="0">
                <a:latin typeface="Arial" panose="020B0604020202020204" pitchFamily="34" charset="0"/>
                <a:cs typeface="Arial" panose="020B0604020202020204" pitchFamily="34" charset="0"/>
              </a:rPr>
              <a:t>Cattle breeds are divided into two categories according to their products, namely beef (meat) and dairy products. </a:t>
            </a:r>
          </a:p>
        </p:txBody>
      </p:sp>
    </p:spTree>
    <p:extLst>
      <p:ext uri="{BB962C8B-B14F-4D97-AF65-F5344CB8AC3E}">
        <p14:creationId xmlns:p14="http://schemas.microsoft.com/office/powerpoint/2010/main" val="1605995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SHEEP</a:t>
            </a:r>
          </a:p>
          <a:p>
            <a:pPr>
              <a:lnSpc>
                <a:spcPct val="150000"/>
              </a:lnSpc>
            </a:pPr>
            <a:r>
              <a:rPr lang="en-ZA" sz="2400" dirty="0">
                <a:latin typeface="Arial" panose="020B0604020202020204" pitchFamily="34" charset="0"/>
                <a:cs typeface="Arial" panose="020B0604020202020204" pitchFamily="34" charset="0"/>
              </a:rPr>
              <a:t>There are approximately 20 different kinds of sheep breeds in South Africa. Sheep breeding takes place all over South Africa, however, it is mainly found in the drier parts of the country like the Karoo. Sheep are bred for their meat (called mutton) and wool. The following types of sheep produce the best mutton for local consumption, namely Merino, Dorper, </a:t>
            </a:r>
            <a:r>
              <a:rPr lang="en-ZA" sz="2400" dirty="0" err="1">
                <a:latin typeface="Arial" panose="020B0604020202020204" pitchFamily="34" charset="0"/>
                <a:cs typeface="Arial" panose="020B0604020202020204" pitchFamily="34" charset="0"/>
              </a:rPr>
              <a:t>Dohne</a:t>
            </a:r>
            <a:r>
              <a:rPr lang="en-ZA" sz="2400" dirty="0">
                <a:latin typeface="Arial" panose="020B0604020202020204" pitchFamily="34" charset="0"/>
                <a:cs typeface="Arial" panose="020B0604020202020204" pitchFamily="34" charset="0"/>
              </a:rPr>
              <a:t> Merino, Dormer, and Black-headed Persian. Although some of these breeds also produce wool, the length and quality of their wool is not the best. </a:t>
            </a:r>
          </a:p>
        </p:txBody>
      </p:sp>
    </p:spTree>
    <p:extLst>
      <p:ext uri="{BB962C8B-B14F-4D97-AF65-F5344CB8AC3E}">
        <p14:creationId xmlns:p14="http://schemas.microsoft.com/office/powerpoint/2010/main" val="697823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PIGS</a:t>
            </a:r>
          </a:p>
          <a:p>
            <a:pPr>
              <a:lnSpc>
                <a:spcPct val="150000"/>
              </a:lnSpc>
            </a:pPr>
            <a:r>
              <a:rPr lang="en-ZA" sz="2400" dirty="0">
                <a:latin typeface="Arial" panose="020B0604020202020204" pitchFamily="34" charset="0"/>
                <a:cs typeface="Arial" panose="020B0604020202020204" pitchFamily="34" charset="0"/>
              </a:rPr>
              <a:t>Three main types of pigs are found in South Africa, namely South African Landrace, Large White, and Duroc. The meat that is produced by pigs is called pork.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46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General farming, production factors, and agricultural resources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DEVELOPMENT OF AGRICULTURE IN SOUTH AFRICA</a:t>
            </a:r>
          </a:p>
          <a:p>
            <a:pPr>
              <a:lnSpc>
                <a:spcPct val="150000"/>
              </a:lnSpc>
            </a:pPr>
            <a:r>
              <a:rPr lang="en-ZA" sz="2400" dirty="0">
                <a:latin typeface="Arial" panose="020B0604020202020204" pitchFamily="34" charset="0"/>
                <a:cs typeface="Arial" panose="020B0604020202020204" pitchFamily="34" charset="0"/>
              </a:rPr>
              <a:t>The first farmers in Southern Africa were Black people from the northern parts of Africa, speaking different languages. These farmers usually moved in larger groups. When there were too many farmers in one place some of them began to move around in the country to find better places to keep their animals and to grow their own food. The first real farmers lived differently to hunters and gatherers. They had to stay in one place long enough to plant and harvest their crops. They also built permanent homes near their fields. </a:t>
            </a: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GOATS</a:t>
            </a:r>
          </a:p>
          <a:p>
            <a:pPr>
              <a:lnSpc>
                <a:spcPct val="150000"/>
              </a:lnSpc>
            </a:pPr>
            <a:r>
              <a:rPr lang="en-ZA" sz="2400" dirty="0">
                <a:latin typeface="Arial" panose="020B0604020202020204" pitchFamily="34" charset="0"/>
                <a:cs typeface="Arial" panose="020B0604020202020204" pitchFamily="34" charset="0"/>
              </a:rPr>
              <a:t>Goat farming is one of the oldest forms of livestock farming in the country. These animals are bred and kept for their meat, milk, and hair (fibre). Goat farming is found across South Africa, but mainly in the Eastern Cape, KwaZulu-Natal, and Limpopo provinces. Two well-known breeds exist in South Africa, namely Boer goats and Angora (older animals). </a:t>
            </a:r>
          </a:p>
        </p:txBody>
      </p:sp>
    </p:spTree>
    <p:extLst>
      <p:ext uri="{BB962C8B-B14F-4D97-AF65-F5344CB8AC3E}">
        <p14:creationId xmlns:p14="http://schemas.microsoft.com/office/powerpoint/2010/main" val="2771165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POULTRY</a:t>
            </a:r>
          </a:p>
          <a:p>
            <a:pPr>
              <a:lnSpc>
                <a:spcPct val="150000"/>
              </a:lnSpc>
            </a:pPr>
            <a:r>
              <a:rPr lang="en-ZA" sz="2400" dirty="0">
                <a:latin typeface="Arial" panose="020B0604020202020204" pitchFamily="34" charset="0"/>
                <a:cs typeface="Arial" panose="020B0604020202020204" pitchFamily="34" charset="0"/>
              </a:rPr>
              <a:t>There are different types of poultry farming in South Africa, namely layers, broilers, and incubation. Poultry farms and companies are spread all over South Africa.</a:t>
            </a:r>
          </a:p>
        </p:txBody>
      </p:sp>
    </p:spTree>
    <p:extLst>
      <p:ext uri="{BB962C8B-B14F-4D97-AF65-F5344CB8AC3E}">
        <p14:creationId xmlns:p14="http://schemas.microsoft.com/office/powerpoint/2010/main" val="124211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HORSES</a:t>
            </a:r>
          </a:p>
          <a:p>
            <a:pPr>
              <a:lnSpc>
                <a:spcPct val="150000"/>
              </a:lnSpc>
            </a:pPr>
            <a:r>
              <a:rPr lang="en-ZA" sz="2400" dirty="0">
                <a:latin typeface="Arial" panose="020B0604020202020204" pitchFamily="34" charset="0"/>
                <a:cs typeface="Arial" panose="020B0604020202020204" pitchFamily="34" charset="0"/>
              </a:rPr>
              <a:t>There are four main South African horse breeds of which the SA </a:t>
            </a:r>
            <a:r>
              <a:rPr lang="en-ZA" sz="2400" dirty="0" err="1">
                <a:latin typeface="Arial" panose="020B0604020202020204" pitchFamily="34" charset="0"/>
                <a:cs typeface="Arial" panose="020B0604020202020204" pitchFamily="34" charset="0"/>
              </a:rPr>
              <a:t>Boerperd</a:t>
            </a:r>
            <a:r>
              <a:rPr lang="en-ZA" sz="2400" dirty="0">
                <a:latin typeface="Arial" panose="020B0604020202020204" pitchFamily="34" charset="0"/>
                <a:cs typeface="Arial" panose="020B0604020202020204" pitchFamily="34" charset="0"/>
              </a:rPr>
              <a:t>, </a:t>
            </a:r>
            <a:r>
              <a:rPr lang="en-ZA" sz="2400" dirty="0" err="1">
                <a:latin typeface="Arial" panose="020B0604020202020204" pitchFamily="34" charset="0"/>
                <a:cs typeface="Arial" panose="020B0604020202020204" pitchFamily="34" charset="0"/>
              </a:rPr>
              <a:t>Nooitgedacht</a:t>
            </a:r>
            <a:r>
              <a:rPr lang="en-ZA" sz="2400" dirty="0">
                <a:latin typeface="Arial" panose="020B0604020202020204" pitchFamily="34" charset="0"/>
                <a:cs typeface="Arial" panose="020B0604020202020204" pitchFamily="34" charset="0"/>
              </a:rPr>
              <a:t>, Basuto pony, and Cape </a:t>
            </a:r>
            <a:r>
              <a:rPr lang="en-ZA" sz="2400" dirty="0" err="1">
                <a:latin typeface="Arial" panose="020B0604020202020204" pitchFamily="34" charset="0"/>
                <a:cs typeface="Arial" panose="020B0604020202020204" pitchFamily="34" charset="0"/>
              </a:rPr>
              <a:t>Boerperd</a:t>
            </a:r>
            <a:r>
              <a:rPr lang="en-ZA" sz="2400" dirty="0">
                <a:latin typeface="Arial" panose="020B0604020202020204" pitchFamily="34" charset="0"/>
                <a:cs typeface="Arial" panose="020B0604020202020204" pitchFamily="34" charset="0"/>
              </a:rPr>
              <a:t> are the most well-known. Many other breeds exist all over the world and are bred for specific purposes such as for horse riding and to assist with daily tasks on the farm.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082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RABBITS</a:t>
            </a:r>
          </a:p>
          <a:p>
            <a:pPr>
              <a:lnSpc>
                <a:spcPct val="150000"/>
              </a:lnSpc>
            </a:pPr>
            <a:r>
              <a:rPr lang="en-ZA" sz="2400" dirty="0">
                <a:latin typeface="Arial" panose="020B0604020202020204" pitchFamily="34" charset="0"/>
                <a:cs typeface="Arial" panose="020B0604020202020204" pitchFamily="34" charset="0"/>
              </a:rPr>
              <a:t>Rabbit farming is practiced in South Africa for the purpose of their meat, their wool (fur) and as pets. Currently the market for rabbit meat is small in South Africa, however, a large amount of it is exported. The wool (fibre) or as it is better known – fur – of rabbits is highly sought after. </a:t>
            </a:r>
          </a:p>
        </p:txBody>
      </p:sp>
    </p:spTree>
    <p:extLst>
      <p:ext uri="{BB962C8B-B14F-4D97-AF65-F5344CB8AC3E}">
        <p14:creationId xmlns:p14="http://schemas.microsoft.com/office/powerpoint/2010/main" val="3005162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BEEKEEPING</a:t>
            </a:r>
          </a:p>
          <a:p>
            <a:pPr>
              <a:lnSpc>
                <a:spcPct val="150000"/>
              </a:lnSpc>
            </a:pPr>
            <a:r>
              <a:rPr lang="en-ZA" sz="2400" dirty="0">
                <a:latin typeface="Arial" panose="020B0604020202020204" pitchFamily="34" charset="0"/>
                <a:cs typeface="Arial" panose="020B0604020202020204" pitchFamily="34" charset="0"/>
              </a:rPr>
              <a:t>Beekeeping could be a profitable option due to the high demand for the honey product – the sweet substance produced by the bees.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347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OSTRICHES</a:t>
            </a:r>
          </a:p>
          <a:p>
            <a:pPr>
              <a:lnSpc>
                <a:spcPct val="150000"/>
              </a:lnSpc>
            </a:pPr>
            <a:r>
              <a:rPr lang="en-ZA" sz="2400" dirty="0">
                <a:latin typeface="Arial" panose="020B0604020202020204" pitchFamily="34" charset="0"/>
                <a:cs typeface="Arial" panose="020B0604020202020204" pitchFamily="34" charset="0"/>
              </a:rPr>
              <a:t>Ostriches are mostly bred in the Klein Karoo (</a:t>
            </a:r>
            <a:r>
              <a:rPr lang="en-ZA" sz="2400" dirty="0" err="1">
                <a:latin typeface="Arial" panose="020B0604020202020204" pitchFamily="34" charset="0"/>
                <a:cs typeface="Arial" panose="020B0604020202020204" pitchFamily="34" charset="0"/>
              </a:rPr>
              <a:t>Oudtshoorn</a:t>
            </a:r>
            <a:r>
              <a:rPr lang="en-ZA" sz="2400" dirty="0">
                <a:latin typeface="Arial" panose="020B0604020202020204" pitchFamily="34" charset="0"/>
                <a:cs typeface="Arial" panose="020B0604020202020204" pitchFamily="34" charset="0"/>
              </a:rPr>
              <a:t>) and surrounding areas. These birds are bred for their eggs, meat, skin (leather), as well as for their feathers. The ostrich industry is a large contributor to the economy of that region. </a:t>
            </a:r>
          </a:p>
        </p:txBody>
      </p:sp>
    </p:spTree>
    <p:extLst>
      <p:ext uri="{BB962C8B-B14F-4D97-AF65-F5344CB8AC3E}">
        <p14:creationId xmlns:p14="http://schemas.microsoft.com/office/powerpoint/2010/main" val="845352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ANIMAL BREEDS AND THEIR PRODUCTS: GAME</a:t>
            </a:r>
          </a:p>
          <a:p>
            <a:pPr>
              <a:lnSpc>
                <a:spcPct val="150000"/>
              </a:lnSpc>
            </a:pPr>
            <a:r>
              <a:rPr lang="en-ZA" sz="2400" dirty="0">
                <a:latin typeface="Arial" panose="020B0604020202020204" pitchFamily="34" charset="0"/>
                <a:cs typeface="Arial" panose="020B0604020202020204" pitchFamily="34" charset="0"/>
              </a:rPr>
              <a:t>A game farm is a place where game animals are kept and raised for the purpose of hunting, photography, and tourism. </a:t>
            </a:r>
          </a:p>
          <a:p>
            <a:pPr>
              <a:lnSpc>
                <a:spcPct val="150000"/>
              </a:lnSpc>
            </a:pPr>
            <a:endParaRPr lang="en-ZA" sz="24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239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5: Animal production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REQUIREMENTS FOR OPTIMAL ANIMAL PRODUCTION</a:t>
            </a:r>
          </a:p>
          <a:p>
            <a:pPr>
              <a:lnSpc>
                <a:spcPct val="150000"/>
              </a:lnSpc>
            </a:pPr>
            <a:r>
              <a:rPr lang="en-ZA" sz="2400" dirty="0">
                <a:latin typeface="Arial" panose="020B0604020202020204" pitchFamily="34" charset="0"/>
                <a:cs typeface="Arial" panose="020B0604020202020204" pitchFamily="34" charset="0"/>
              </a:rPr>
              <a:t>A livestock farmer aims to have the best possible increase in the livestock on the farm. To be able to reach that goal, the farmer has to meet the minimum basic requirements of the animals, these are: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Environmental factors such as the climate;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Animal management such as housing, care and health, nitration, and selection and breeding.</a:t>
            </a:r>
          </a:p>
        </p:txBody>
      </p:sp>
    </p:spTree>
    <p:extLst>
      <p:ext uri="{BB962C8B-B14F-4D97-AF65-F5344CB8AC3E}">
        <p14:creationId xmlns:p14="http://schemas.microsoft.com/office/powerpoint/2010/main" val="182921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Although the practical application and farming with crops and animals are the foundation of the farm, the farmer needs to practice good business skills in order to grow and expand the farm.</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Business planning and practices</a:t>
            </a:r>
          </a:p>
        </p:txBody>
      </p:sp>
    </p:spTree>
    <p:extLst>
      <p:ext uri="{BB962C8B-B14F-4D97-AF65-F5344CB8AC3E}">
        <p14:creationId xmlns:p14="http://schemas.microsoft.com/office/powerpoint/2010/main" val="1323309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Business planning and practices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GOOD RECORD KEEPING</a:t>
            </a:r>
          </a:p>
          <a:p>
            <a:pPr>
              <a:lnSpc>
                <a:spcPct val="150000"/>
              </a:lnSpc>
            </a:pPr>
            <a:r>
              <a:rPr lang="en-ZA" sz="2400" dirty="0">
                <a:latin typeface="Arial" panose="020B0604020202020204" pitchFamily="34" charset="0"/>
                <a:cs typeface="Arial" panose="020B0604020202020204" pitchFamily="34" charset="0"/>
              </a:rPr>
              <a:t>The farmer needs to keep book of everything before, during, and after production. This includes recording aspects such as: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Fuel consumption;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Fertilisers;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Seed;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Labour.</a:t>
            </a:r>
          </a:p>
        </p:txBody>
      </p:sp>
    </p:spTree>
    <p:extLst>
      <p:ext uri="{BB962C8B-B14F-4D97-AF65-F5344CB8AC3E}">
        <p14:creationId xmlns:p14="http://schemas.microsoft.com/office/powerpoint/2010/main" val="8596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General farming, production factors, and agricultural resources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RESOURCES FOR FARMING</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Any farmer (or business) needs to have access to the following four basic resources, also known as factors of production: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Natural resources;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Financial resources;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Human resources;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Entrepreneurship.</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681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6: Business planning and practices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BUDGETING</a:t>
            </a:r>
          </a:p>
          <a:p>
            <a:pPr>
              <a:lnSpc>
                <a:spcPct val="150000"/>
              </a:lnSpc>
            </a:pPr>
            <a:r>
              <a:rPr lang="en-ZA" sz="2400" dirty="0">
                <a:latin typeface="Arial" panose="020B0604020202020204" pitchFamily="34" charset="0"/>
                <a:cs typeface="Arial" panose="020B0604020202020204" pitchFamily="34" charset="0"/>
              </a:rPr>
              <a:t>Budgeting is a planning tool. It means that the money to be spent and earned on the product that the farmer is going to plant and sell is planned.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6843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As part of the whole process of bringing the goods (e.g. vegetables), from the farm to the consumers (persons who buy the vegetables) the farmer needs to spend time evaluating the different options and ways of doing this best. This is known as the marketing process.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7: Marketing and price setting</a:t>
            </a:r>
          </a:p>
        </p:txBody>
      </p:sp>
    </p:spTree>
    <p:extLst>
      <p:ext uri="{BB962C8B-B14F-4D97-AF65-F5344CB8AC3E}">
        <p14:creationId xmlns:p14="http://schemas.microsoft.com/office/powerpoint/2010/main" val="857073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Marketing and price setting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MARKETING</a:t>
            </a:r>
          </a:p>
          <a:p>
            <a:pPr>
              <a:lnSpc>
                <a:spcPct val="150000"/>
              </a:lnSpc>
            </a:pPr>
            <a:r>
              <a:rPr lang="en-ZA" sz="2400" dirty="0">
                <a:latin typeface="Arial" panose="020B0604020202020204" pitchFamily="34" charset="0"/>
                <a:cs typeface="Arial" panose="020B0604020202020204" pitchFamily="34" charset="0"/>
              </a:rPr>
              <a:t>Marketing is defined as the process through which the products or goods produced by the farmer are transferred or sold to another person who has the need for that particular product.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06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Marketing and price setting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AGRICULTURAL NEEDS AND WANTS: CONSUMER</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need</a:t>
            </a:r>
            <a:r>
              <a:rPr lang="en-ZA" sz="2400" dirty="0">
                <a:latin typeface="Arial" panose="020B0604020202020204" pitchFamily="34" charset="0"/>
                <a:cs typeface="Arial" panose="020B0604020202020204" pitchFamily="34" charset="0"/>
              </a:rPr>
              <a:t> is something that is necessary for all and without it cannot live, e.g. food, water, sleep, shelter, and clothing. </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want</a:t>
            </a:r>
            <a:r>
              <a:rPr lang="en-ZA" sz="2400" dirty="0">
                <a:latin typeface="Arial" panose="020B0604020202020204" pitchFamily="34" charset="0"/>
                <a:cs typeface="Arial" panose="020B0604020202020204" pitchFamily="34" charset="0"/>
              </a:rPr>
              <a:t> is something that improves the quality of your life and that you feel a </a:t>
            </a:r>
          </a:p>
          <a:p>
            <a:pPr>
              <a:lnSpc>
                <a:spcPct val="150000"/>
              </a:lnSpc>
            </a:pPr>
            <a:r>
              <a:rPr lang="en-ZA" sz="2400" dirty="0">
                <a:latin typeface="Arial" panose="020B0604020202020204" pitchFamily="34" charset="0"/>
                <a:cs typeface="Arial" panose="020B0604020202020204" pitchFamily="34" charset="0"/>
              </a:rPr>
              <a:t>desire for, but can live without. </a:t>
            </a:r>
          </a:p>
        </p:txBody>
      </p:sp>
    </p:spTree>
    <p:extLst>
      <p:ext uri="{BB962C8B-B14F-4D97-AF65-F5344CB8AC3E}">
        <p14:creationId xmlns:p14="http://schemas.microsoft.com/office/powerpoint/2010/main" val="4261625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Marketing and price setting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AGRICULTURAL NEEDS AND WANTS: FARMER</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need</a:t>
            </a:r>
            <a:r>
              <a:rPr lang="en-ZA" sz="2400" dirty="0">
                <a:latin typeface="Arial" panose="020B0604020202020204" pitchFamily="34" charset="0"/>
                <a:cs typeface="Arial" panose="020B0604020202020204" pitchFamily="34" charset="0"/>
              </a:rPr>
              <a:t> is something that is necessary to do farming activities, e.g. land, water, sunshine, air, and nutrients to grow crops and livestock. </a:t>
            </a:r>
          </a:p>
          <a:p>
            <a:pPr>
              <a:lnSpc>
                <a:spcPct val="150000"/>
              </a:lnSpc>
            </a:pPr>
            <a:r>
              <a:rPr lang="en-ZA" sz="2400" dirty="0">
                <a:latin typeface="Arial" panose="020B0604020202020204" pitchFamily="34" charset="0"/>
                <a:cs typeface="Arial" panose="020B0604020202020204" pitchFamily="34" charset="0"/>
              </a:rPr>
              <a:t>A </a:t>
            </a:r>
            <a:r>
              <a:rPr lang="en-ZA" sz="2400" b="1" dirty="0">
                <a:latin typeface="Arial" panose="020B0604020202020204" pitchFamily="34" charset="0"/>
                <a:cs typeface="Arial" panose="020B0604020202020204" pitchFamily="34" charset="0"/>
              </a:rPr>
              <a:t>want</a:t>
            </a:r>
            <a:r>
              <a:rPr lang="en-ZA" sz="2400" dirty="0">
                <a:latin typeface="Arial" panose="020B0604020202020204" pitchFamily="34" charset="0"/>
                <a:cs typeface="Arial" panose="020B0604020202020204" pitchFamily="34" charset="0"/>
              </a:rPr>
              <a:t> is something that improves or betters the quality of the farming activities, e.g. smart implements, large crop fields, large animal herds, and a fast pick-up bakkie!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763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7: Marketing and price setting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DETERMINING THE SELLING POINT</a:t>
            </a:r>
          </a:p>
          <a:p>
            <a:pPr>
              <a:lnSpc>
                <a:spcPct val="150000"/>
              </a:lnSpc>
            </a:pPr>
            <a:r>
              <a:rPr lang="en-ZA" sz="2400" dirty="0">
                <a:latin typeface="Arial" panose="020B0604020202020204" pitchFamily="34" charset="0"/>
                <a:cs typeface="Arial" panose="020B0604020202020204" pitchFamily="34" charset="0"/>
              </a:rPr>
              <a:t>The selling price is derived at after considering all the costs involved in producing the product as well as the percentage profit that the farmer wants to add. </a:t>
            </a:r>
          </a:p>
        </p:txBody>
      </p:sp>
    </p:spTree>
    <p:extLst>
      <p:ext uri="{BB962C8B-B14F-4D97-AF65-F5344CB8AC3E}">
        <p14:creationId xmlns:p14="http://schemas.microsoft.com/office/powerpoint/2010/main" val="2071465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endParaRPr lang="en-ZA" sz="2400" dirty="0">
              <a:latin typeface="Arial" panose="020B0604020202020204" pitchFamily="34" charset="0"/>
              <a:cs typeface="Arial" panose="020B0604020202020204" pitchFamily="34" charset="0"/>
            </a:endParaRPr>
          </a:p>
          <a:p>
            <a:pPr>
              <a:lnSpc>
                <a:spcPct val="150000"/>
              </a:lnSpc>
            </a:pPr>
            <a:r>
              <a:rPr lang="en-ZA" sz="2400" dirty="0">
                <a:latin typeface="Arial" panose="020B0604020202020204" pitchFamily="34" charset="0"/>
                <a:cs typeface="Arial" panose="020B0604020202020204" pitchFamily="34" charset="0"/>
              </a:rPr>
              <a:t>At the end of the farming season or cycle, the farmer still has one big activity to conclude the production. Usually, crop farmers know when the crops in their areas are ready to be harvested. One must never forget about the fruit and vegetable farmers. They use other means to harvest their produce.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8: Harvesting and storage</a:t>
            </a:r>
          </a:p>
        </p:txBody>
      </p:sp>
    </p:spTree>
    <p:extLst>
      <p:ext uri="{BB962C8B-B14F-4D97-AF65-F5344CB8AC3E}">
        <p14:creationId xmlns:p14="http://schemas.microsoft.com/office/powerpoint/2010/main" val="4160478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8: Harvesting and storage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HARVESTING EQUIPMENT</a:t>
            </a:r>
          </a:p>
          <a:p>
            <a:pPr>
              <a:lnSpc>
                <a:spcPct val="150000"/>
              </a:lnSpc>
            </a:pPr>
            <a:r>
              <a:rPr lang="en-ZA" sz="2400" dirty="0">
                <a:latin typeface="Arial" panose="020B0604020202020204" pitchFamily="34" charset="0"/>
                <a:cs typeface="Arial" panose="020B0604020202020204" pitchFamily="34" charset="0"/>
              </a:rPr>
              <a:t>There are two common harvesting methods applied throughout farming: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Manual harvesting which is applied where the product needs to be picked by hand only;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Mechanical harvesting which is used specifically where large areas of crop have to be harvested.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423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8: Harvesting and storage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STORAGE</a:t>
            </a:r>
          </a:p>
          <a:p>
            <a:pPr>
              <a:lnSpc>
                <a:spcPct val="150000"/>
              </a:lnSpc>
            </a:pPr>
            <a:r>
              <a:rPr lang="en-ZA" sz="2400" dirty="0">
                <a:latin typeface="Arial" panose="020B0604020202020204" pitchFamily="34" charset="0"/>
                <a:cs typeface="Arial" panose="020B0604020202020204" pitchFamily="34" charset="0"/>
              </a:rPr>
              <a:t>Once the crops are harvested it needs to be kept somewhere before it is delivered to either the mass storage facilities (like silos for grain harvests or co-operatives) or to shops and markets where the produce is sold directly to consumers. The aim of storage is to prevent the products from going bad (decaying) or improving the maturity or the ripeness of the product.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2744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final part of the farmer’s journey through the production of crops and animals has finally arrived. Some more work needs to be done now before the farmer can sit back and evaluate the year’s or season’s success on the farm.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9: Processing and value adding</a:t>
            </a:r>
          </a:p>
        </p:txBody>
      </p:sp>
    </p:spTree>
    <p:extLst>
      <p:ext uri="{BB962C8B-B14F-4D97-AF65-F5344CB8AC3E}">
        <p14:creationId xmlns:p14="http://schemas.microsoft.com/office/powerpoint/2010/main" val="231991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General farming, production factors, and agricultural resources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IMPORTANCE OF CONSERVATION OF NATURAL RESOURCES</a:t>
            </a:r>
          </a:p>
          <a:p>
            <a:pPr>
              <a:lnSpc>
                <a:spcPct val="150000"/>
              </a:lnSpc>
            </a:pPr>
            <a:r>
              <a:rPr lang="en-ZA" sz="2400" dirty="0">
                <a:latin typeface="Arial" panose="020B0604020202020204" pitchFamily="34" charset="0"/>
                <a:cs typeface="Arial" panose="020B0604020202020204" pitchFamily="34" charset="0"/>
              </a:rPr>
              <a:t>Not all natural resources are available in the same quantities across the country. Different parts of the country have different resources available and provide access for the local communities to those resources. The farmer’s goal is to conserve (protect) the resources as much as possible so that they could last longer. The advantage thereof is that the resources will be available much longer for future generations.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898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9: Processing and value adding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PROCESSING OF PRODUCTS AFTER THE HARVEST </a:t>
            </a:r>
          </a:p>
          <a:p>
            <a:pPr>
              <a:lnSpc>
                <a:spcPct val="150000"/>
              </a:lnSpc>
            </a:pPr>
            <a:r>
              <a:rPr lang="en-ZA" sz="2400" dirty="0">
                <a:latin typeface="Arial" panose="020B0604020202020204" pitchFamily="34" charset="0"/>
                <a:cs typeface="Arial" panose="020B0604020202020204" pitchFamily="34" charset="0"/>
              </a:rPr>
              <a:t>The biggest and hardest work on the farm is done when the harvest is collected from the fields and stored safely. Before the products are delivered to the market the farmer still has some more work to do. These activities are also called post-harvesting activities.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197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9: Processing and value adding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PROCESSING </a:t>
            </a:r>
          </a:p>
          <a:p>
            <a:pPr>
              <a:lnSpc>
                <a:spcPct val="150000"/>
              </a:lnSpc>
            </a:pPr>
            <a:r>
              <a:rPr lang="en-ZA" sz="2400" dirty="0">
                <a:latin typeface="Arial" panose="020B0604020202020204" pitchFamily="34" charset="0"/>
                <a:cs typeface="Arial" panose="020B0604020202020204" pitchFamily="34" charset="0"/>
              </a:rPr>
              <a:t>Processing means that the inedible parts of the crop are removed through different actions, e.g. pealing, washing, drying, sorting, grading, etc. so that it is in a form ready to be used by the consumer.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846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9: Processing and value adding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VALUE ADDING</a:t>
            </a:r>
          </a:p>
          <a:p>
            <a:pPr>
              <a:lnSpc>
                <a:spcPct val="150000"/>
              </a:lnSpc>
            </a:pPr>
            <a:r>
              <a:rPr lang="en-ZA" sz="2400" dirty="0">
                <a:latin typeface="Arial" panose="020B0604020202020204" pitchFamily="34" charset="0"/>
                <a:cs typeface="Arial" panose="020B0604020202020204" pitchFamily="34" charset="0"/>
              </a:rPr>
              <a:t>Value adding means that the raw product is transformed or changed into another form or shape which gives it a better value or use in the market and in many cases, also lengthens the shelf life of the product. The overall purpose of value adding is to make the product more attractive for the consumer so that they want to buy the product.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4822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9: Processing and value adding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PACKAGING</a:t>
            </a:r>
          </a:p>
          <a:p>
            <a:pPr>
              <a:lnSpc>
                <a:spcPct val="150000"/>
              </a:lnSpc>
            </a:pPr>
            <a:r>
              <a:rPr lang="en-ZA" sz="2400" dirty="0">
                <a:latin typeface="Arial" panose="020B0604020202020204" pitchFamily="34" charset="0"/>
                <a:cs typeface="Arial" panose="020B0604020202020204" pitchFamily="34" charset="0"/>
              </a:rPr>
              <a:t>Agricultural packaging refers to the actions of designing and use of something that can protect the final product during the transport (distribution), storage, sale, and use thereof. Packaging of the farmer’s product can either take place on the farm (e.g. packing of grapes in boxes) or in the market (e.g. food placed in tins, fresh produce packed in bags). </a:t>
            </a:r>
          </a:p>
        </p:txBody>
      </p:sp>
    </p:spTree>
    <p:extLst>
      <p:ext uri="{BB962C8B-B14F-4D97-AF65-F5344CB8AC3E}">
        <p14:creationId xmlns:p14="http://schemas.microsoft.com/office/powerpoint/2010/main" val="417623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General farming, production factors, and agricultural resources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FARMING SYSTEMS</a:t>
            </a:r>
          </a:p>
          <a:p>
            <a:pPr>
              <a:lnSpc>
                <a:spcPct val="150000"/>
              </a:lnSpc>
            </a:pPr>
            <a:r>
              <a:rPr lang="en-ZA" sz="2400" dirty="0">
                <a:latin typeface="Arial" panose="020B0604020202020204" pitchFamily="34" charset="0"/>
                <a:cs typeface="Arial" panose="020B0604020202020204" pitchFamily="34" charset="0"/>
              </a:rPr>
              <a:t>A farming system comprises of all the activities required to produce something which can be used or consumed by people. It includes all crops, animals, the use of machines and equipment, people working on a farm as well as all other resources needed to be able to produce something through a process and at the end have a final product that can be sold or used.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8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General farming, production factors, and agricultural resources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PRINCIPLES IN PLANNING THE FARM LAYOUT</a:t>
            </a:r>
          </a:p>
          <a:p>
            <a:pPr>
              <a:lnSpc>
                <a:spcPct val="150000"/>
              </a:lnSpc>
            </a:pPr>
            <a:r>
              <a:rPr lang="en-ZA" sz="2400" dirty="0">
                <a:latin typeface="Arial" panose="020B0604020202020204" pitchFamily="34" charset="0"/>
                <a:cs typeface="Arial" panose="020B0604020202020204" pitchFamily="34" charset="0"/>
              </a:rPr>
              <a:t>The following principles apply to a farm layout: </a:t>
            </a:r>
          </a:p>
        </p:txBody>
      </p:sp>
      <p:graphicFrame>
        <p:nvGraphicFramePr>
          <p:cNvPr id="2" name="Table 2">
            <a:extLst>
              <a:ext uri="{FF2B5EF4-FFF2-40B4-BE49-F238E27FC236}">
                <a16:creationId xmlns:a16="http://schemas.microsoft.com/office/drawing/2014/main" id="{0EA4400E-6E1E-EC4E-8428-1119744B4D47}"/>
              </a:ext>
            </a:extLst>
          </p:cNvPr>
          <p:cNvGraphicFramePr>
            <a:graphicFrameLocks noGrp="1"/>
          </p:cNvGraphicFramePr>
          <p:nvPr>
            <p:extLst>
              <p:ext uri="{D42A27DB-BD31-4B8C-83A1-F6EECF244321}">
                <p14:modId xmlns:p14="http://schemas.microsoft.com/office/powerpoint/2010/main" val="4224303921"/>
              </p:ext>
            </p:extLst>
          </p:nvPr>
        </p:nvGraphicFramePr>
        <p:xfrm>
          <a:off x="793376" y="2934623"/>
          <a:ext cx="10701108" cy="3210560"/>
        </p:xfrm>
        <a:graphic>
          <a:graphicData uri="http://schemas.openxmlformats.org/drawingml/2006/table">
            <a:tbl>
              <a:tblPr firstRow="1" bandRow="1">
                <a:tableStyleId>{0E3FDE45-AF77-4B5C-9715-49D594BDF05E}</a:tableStyleId>
              </a:tblPr>
              <a:tblGrid>
                <a:gridCol w="3018508">
                  <a:extLst>
                    <a:ext uri="{9D8B030D-6E8A-4147-A177-3AD203B41FA5}">
                      <a16:colId xmlns:a16="http://schemas.microsoft.com/office/drawing/2014/main" val="2103887593"/>
                    </a:ext>
                  </a:extLst>
                </a:gridCol>
                <a:gridCol w="7682600">
                  <a:extLst>
                    <a:ext uri="{9D8B030D-6E8A-4147-A177-3AD203B41FA5}">
                      <a16:colId xmlns:a16="http://schemas.microsoft.com/office/drawing/2014/main" val="2425620175"/>
                    </a:ext>
                  </a:extLst>
                </a:gridCol>
              </a:tblGrid>
              <a:tr h="370840">
                <a:tc>
                  <a:txBody>
                    <a:bodyPr/>
                    <a:lstStyle/>
                    <a:p>
                      <a:r>
                        <a:rPr lang="en-US" b="0" dirty="0"/>
                        <a:t>Type of Farming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tx1"/>
                          </a:solidFill>
                          <a:effectLst/>
                        </a:rPr>
                        <a:t>This could be crop farming or animal farming or a combination of both (referred to as mixed farming)</a:t>
                      </a:r>
                      <a:r>
                        <a:rPr lang="en-US" sz="1800" b="0" kern="1200" dirty="0">
                          <a:solidFill>
                            <a:schemeClr val="tx1"/>
                          </a:solidFill>
                          <a:effectLst/>
                        </a:rPr>
                        <a:t>.</a:t>
                      </a:r>
                      <a:endParaRPr lang="en-ZA" b="0" dirty="0">
                        <a:solidFill>
                          <a:schemeClr val="tx1"/>
                        </a:solidFill>
                        <a:effectLst/>
                      </a:endParaRPr>
                    </a:p>
                  </a:txBody>
                  <a:tcPr/>
                </a:tc>
                <a:extLst>
                  <a:ext uri="{0D108BD9-81ED-4DB2-BD59-A6C34878D82A}">
                    <a16:rowId xmlns:a16="http://schemas.microsoft.com/office/drawing/2014/main" val="1622399872"/>
                  </a:ext>
                </a:extLst>
              </a:tr>
              <a:tr h="370840">
                <a:tc>
                  <a:txBody>
                    <a:bodyPr/>
                    <a:lstStyle/>
                    <a:p>
                      <a:r>
                        <a:rPr lang="en-US" b="0" dirty="0"/>
                        <a:t>Affordability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rPr>
                        <a:t>There should be enough capital to meet the layout demands. </a:t>
                      </a:r>
                      <a:endParaRPr lang="en-ZA" b="0" dirty="0">
                        <a:effectLst/>
                      </a:endParaRPr>
                    </a:p>
                  </a:txBody>
                  <a:tcPr/>
                </a:tc>
                <a:extLst>
                  <a:ext uri="{0D108BD9-81ED-4DB2-BD59-A6C34878D82A}">
                    <a16:rowId xmlns:a16="http://schemas.microsoft.com/office/drawing/2014/main" val="2423455491"/>
                  </a:ext>
                </a:extLst>
              </a:tr>
              <a:tr h="370840">
                <a:tc>
                  <a:txBody>
                    <a:bodyPr/>
                    <a:lstStyle/>
                    <a:p>
                      <a:r>
                        <a:rPr lang="en-US" b="0" dirty="0"/>
                        <a:t>Topography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rPr>
                        <a:t>The level of the land must support the kind of farming activity </a:t>
                      </a:r>
                      <a:endParaRPr lang="en-ZA" b="0" dirty="0">
                        <a:effectLst/>
                      </a:endParaRPr>
                    </a:p>
                  </a:txBody>
                  <a:tcPr/>
                </a:tc>
                <a:extLst>
                  <a:ext uri="{0D108BD9-81ED-4DB2-BD59-A6C34878D82A}">
                    <a16:rowId xmlns:a16="http://schemas.microsoft.com/office/drawing/2014/main" val="1144898032"/>
                  </a:ext>
                </a:extLst>
              </a:tr>
              <a:tr h="370840">
                <a:tc>
                  <a:txBody>
                    <a:bodyPr/>
                    <a:lstStyle/>
                    <a:p>
                      <a:r>
                        <a:rPr lang="en-US" b="0" dirty="0"/>
                        <a:t>Availability of natural resources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rPr>
                        <a:t>The soil type guides the farmer in selecting the kind of crop to be planted. Sufficient water supply in the area (be it rain water or underground water) is important in site selection. </a:t>
                      </a:r>
                      <a:endParaRPr lang="en-ZA" b="0" dirty="0">
                        <a:effectLst/>
                      </a:endParaRPr>
                    </a:p>
                  </a:txBody>
                  <a:tcPr/>
                </a:tc>
                <a:extLst>
                  <a:ext uri="{0D108BD9-81ED-4DB2-BD59-A6C34878D82A}">
                    <a16:rowId xmlns:a16="http://schemas.microsoft.com/office/drawing/2014/main" val="3273853680"/>
                  </a:ext>
                </a:extLst>
              </a:tr>
              <a:tr h="370840">
                <a:tc>
                  <a:txBody>
                    <a:bodyPr/>
                    <a:lstStyle/>
                    <a:p>
                      <a:r>
                        <a:rPr lang="en-US" b="0" dirty="0"/>
                        <a:t>General location of the farm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a:t>
                      </a:r>
                      <a:r>
                        <a:rPr lang="en-ZA" sz="1800" b="0" kern="1200" dirty="0">
                          <a:solidFill>
                            <a:schemeClr val="dk1"/>
                          </a:solidFill>
                          <a:effectLst/>
                        </a:rPr>
                        <a:t>t is important to note how far the farm is from the market (place and people who will want to buy the goods) as well as how far the farm is situated from storage facilities (silos). </a:t>
                      </a:r>
                      <a:endParaRPr lang="en-ZA" b="0" dirty="0">
                        <a:effectLst/>
                      </a:endParaRPr>
                    </a:p>
                  </a:txBody>
                  <a:tcPr/>
                </a:tc>
                <a:extLst>
                  <a:ext uri="{0D108BD9-81ED-4DB2-BD59-A6C34878D82A}">
                    <a16:rowId xmlns:a16="http://schemas.microsoft.com/office/drawing/2014/main" val="60780982"/>
                  </a:ext>
                </a:extLst>
              </a:tr>
            </a:tbl>
          </a:graphicData>
        </a:graphic>
      </p:graphicFrame>
    </p:spTree>
    <p:extLst>
      <p:ext uri="{BB962C8B-B14F-4D97-AF65-F5344CB8AC3E}">
        <p14:creationId xmlns:p14="http://schemas.microsoft.com/office/powerpoint/2010/main" val="768512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General farming, production factors, and agricultural resources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PRINCIPLES IN PLANNING THE FARM LAYOUT (CONT)</a:t>
            </a:r>
          </a:p>
          <a:p>
            <a:pPr>
              <a:lnSpc>
                <a:spcPct val="150000"/>
              </a:lnSpc>
            </a:pPr>
            <a:r>
              <a:rPr lang="en-ZA" sz="2400" dirty="0">
                <a:latin typeface="Arial" panose="020B0604020202020204" pitchFamily="34" charset="0"/>
                <a:cs typeface="Arial" panose="020B0604020202020204" pitchFamily="34" charset="0"/>
              </a:rPr>
              <a:t>The following principles apply to a farm layout: </a:t>
            </a:r>
          </a:p>
        </p:txBody>
      </p:sp>
      <p:graphicFrame>
        <p:nvGraphicFramePr>
          <p:cNvPr id="2" name="Table 2">
            <a:extLst>
              <a:ext uri="{FF2B5EF4-FFF2-40B4-BE49-F238E27FC236}">
                <a16:creationId xmlns:a16="http://schemas.microsoft.com/office/drawing/2014/main" id="{0EA4400E-6E1E-EC4E-8428-1119744B4D47}"/>
              </a:ext>
            </a:extLst>
          </p:cNvPr>
          <p:cNvGraphicFramePr>
            <a:graphicFrameLocks noGrp="1"/>
          </p:cNvGraphicFramePr>
          <p:nvPr>
            <p:extLst>
              <p:ext uri="{D42A27DB-BD31-4B8C-83A1-F6EECF244321}">
                <p14:modId xmlns:p14="http://schemas.microsoft.com/office/powerpoint/2010/main" val="1871665591"/>
              </p:ext>
            </p:extLst>
          </p:nvPr>
        </p:nvGraphicFramePr>
        <p:xfrm>
          <a:off x="793376" y="2934623"/>
          <a:ext cx="10701108" cy="3205480"/>
        </p:xfrm>
        <a:graphic>
          <a:graphicData uri="http://schemas.openxmlformats.org/drawingml/2006/table">
            <a:tbl>
              <a:tblPr firstRow="1" bandRow="1">
                <a:tableStyleId>{0E3FDE45-AF77-4B5C-9715-49D594BDF05E}</a:tableStyleId>
              </a:tblPr>
              <a:tblGrid>
                <a:gridCol w="3018509">
                  <a:extLst>
                    <a:ext uri="{9D8B030D-6E8A-4147-A177-3AD203B41FA5}">
                      <a16:colId xmlns:a16="http://schemas.microsoft.com/office/drawing/2014/main" val="2103887593"/>
                    </a:ext>
                  </a:extLst>
                </a:gridCol>
                <a:gridCol w="7682599">
                  <a:extLst>
                    <a:ext uri="{9D8B030D-6E8A-4147-A177-3AD203B41FA5}">
                      <a16:colId xmlns:a16="http://schemas.microsoft.com/office/drawing/2014/main" val="2425620175"/>
                    </a:ext>
                  </a:extLst>
                </a:gridCol>
              </a:tblGrid>
              <a:tr h="370840">
                <a:tc>
                  <a:txBody>
                    <a:bodyPr/>
                    <a:lstStyle/>
                    <a:p>
                      <a:r>
                        <a:rPr lang="en-US" b="0" dirty="0"/>
                        <a:t>Farm practices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rPr>
                        <a:t>If the farmer farms with fruit or vegetables, there needs to be enough labour to assist in harvesting the products.</a:t>
                      </a:r>
                      <a:endParaRPr lang="en-ZA" b="0" dirty="0">
                        <a:effectLst/>
                      </a:endParaRPr>
                    </a:p>
                  </a:txBody>
                  <a:tcPr/>
                </a:tc>
                <a:extLst>
                  <a:ext uri="{0D108BD9-81ED-4DB2-BD59-A6C34878D82A}">
                    <a16:rowId xmlns:a16="http://schemas.microsoft.com/office/drawing/2014/main" val="2516619490"/>
                  </a:ext>
                </a:extLst>
              </a:tr>
              <a:tr h="370840">
                <a:tc>
                  <a:txBody>
                    <a:bodyPr/>
                    <a:lstStyle/>
                    <a:p>
                      <a:r>
                        <a:rPr lang="en-US" dirty="0"/>
                        <a:t>Placement of buildings and structures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Carefully consider the placement of housing and offices as well as animal housing on the farm. Never place housing and offices close to animal housing as the animal housing might smell badly. </a:t>
                      </a:r>
                      <a:endParaRPr lang="en-ZA" dirty="0">
                        <a:effectLst/>
                      </a:endParaRPr>
                    </a:p>
                  </a:txBody>
                  <a:tcPr/>
                </a:tc>
                <a:extLst>
                  <a:ext uri="{0D108BD9-81ED-4DB2-BD59-A6C34878D82A}">
                    <a16:rowId xmlns:a16="http://schemas.microsoft.com/office/drawing/2014/main" val="1541044536"/>
                  </a:ext>
                </a:extLst>
              </a:tr>
              <a:tr h="370840">
                <a:tc>
                  <a:txBody>
                    <a:bodyPr/>
                    <a:lstStyle/>
                    <a:p>
                      <a:r>
                        <a:rPr lang="en-US" dirty="0"/>
                        <a:t>Expansion plans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Always allow space in the design for future additions to the farm structures. </a:t>
                      </a:r>
                      <a:endParaRPr lang="en-ZA" dirty="0">
                        <a:effectLst/>
                      </a:endParaRPr>
                    </a:p>
                  </a:txBody>
                  <a:tcPr/>
                </a:tc>
                <a:extLst>
                  <a:ext uri="{0D108BD9-81ED-4DB2-BD59-A6C34878D82A}">
                    <a16:rowId xmlns:a16="http://schemas.microsoft.com/office/drawing/2014/main" val="2132426974"/>
                  </a:ext>
                </a:extLst>
              </a:tr>
              <a:tr h="370840">
                <a:tc>
                  <a:txBody>
                    <a:bodyPr/>
                    <a:lstStyle/>
                    <a:p>
                      <a:r>
                        <a:rPr lang="en-US" dirty="0"/>
                        <a:t>Farm size</a:t>
                      </a:r>
                    </a:p>
                  </a:txBody>
                  <a:tcPr/>
                </a:tc>
                <a:tc>
                  <a:txBody>
                    <a:bodyPr/>
                    <a:lstStyle/>
                    <a:p>
                      <a:r>
                        <a:rPr lang="en-ZA" sz="1800" kern="1200" dirty="0">
                          <a:solidFill>
                            <a:schemeClr val="dk1"/>
                          </a:solidFill>
                          <a:effectLst/>
                        </a:rPr>
                        <a:t>All available areas on the farm should be utilised fully. Do the planning of the usage of the entire area carefully so that no areas are unused. </a:t>
                      </a:r>
                      <a:endParaRPr lang="en-ZA" dirty="0">
                        <a:effectLst/>
                      </a:endParaRPr>
                    </a:p>
                  </a:txBody>
                  <a:tcPr/>
                </a:tc>
                <a:extLst>
                  <a:ext uri="{0D108BD9-81ED-4DB2-BD59-A6C34878D82A}">
                    <a16:rowId xmlns:a16="http://schemas.microsoft.com/office/drawing/2014/main" val="128662182"/>
                  </a:ext>
                </a:extLst>
              </a:tr>
              <a:tr h="370840">
                <a:tc>
                  <a:txBody>
                    <a:bodyPr/>
                    <a:lstStyle/>
                    <a:p>
                      <a:r>
                        <a:rPr lang="en-US" dirty="0"/>
                        <a:t>Wind and sunshine direction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dk1"/>
                          </a:solidFill>
                          <a:effectLst/>
                        </a:rPr>
                        <a:t>Always look at the prevailing winds and the direction of the sunshine in the area, because that determines how and where a structure will be placed.</a:t>
                      </a:r>
                      <a:endParaRPr lang="en-ZA" dirty="0">
                        <a:effectLst/>
                      </a:endParaRPr>
                    </a:p>
                  </a:txBody>
                  <a:tcPr/>
                </a:tc>
                <a:extLst>
                  <a:ext uri="{0D108BD9-81ED-4DB2-BD59-A6C34878D82A}">
                    <a16:rowId xmlns:a16="http://schemas.microsoft.com/office/drawing/2014/main" val="3658343646"/>
                  </a:ext>
                </a:extLst>
              </a:tr>
            </a:tbl>
          </a:graphicData>
        </a:graphic>
      </p:graphicFrame>
    </p:spTree>
    <p:extLst>
      <p:ext uri="{BB962C8B-B14F-4D97-AF65-F5344CB8AC3E}">
        <p14:creationId xmlns:p14="http://schemas.microsoft.com/office/powerpoint/2010/main" val="147913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lvl="1" algn="r"/>
            <a:r>
              <a:rPr lang="en-GB" sz="2400" b="1" dirty="0">
                <a:latin typeface="Arial" panose="020B0604020202020204" pitchFamily="34" charset="0"/>
                <a:cs typeface="Arial" panose="020B0604020202020204" pitchFamily="34" charset="0"/>
              </a:rPr>
              <a:t>Module 1:  General farming, production factors, and agricultural resources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PRINCIPLES IN PLANNING THE FARM LAYOUT (CONT)</a:t>
            </a:r>
          </a:p>
          <a:p>
            <a:pPr>
              <a:lnSpc>
                <a:spcPct val="150000"/>
              </a:lnSpc>
            </a:pPr>
            <a:r>
              <a:rPr lang="en-ZA" sz="2400" dirty="0">
                <a:latin typeface="Arial" panose="020B0604020202020204" pitchFamily="34" charset="0"/>
                <a:cs typeface="Arial" panose="020B0604020202020204" pitchFamily="34" charset="0"/>
              </a:rPr>
              <a:t>The following principles apply to a farm layout: </a:t>
            </a:r>
          </a:p>
        </p:txBody>
      </p:sp>
      <p:graphicFrame>
        <p:nvGraphicFramePr>
          <p:cNvPr id="2" name="Table 2">
            <a:extLst>
              <a:ext uri="{FF2B5EF4-FFF2-40B4-BE49-F238E27FC236}">
                <a16:creationId xmlns:a16="http://schemas.microsoft.com/office/drawing/2014/main" id="{0EA4400E-6E1E-EC4E-8428-1119744B4D47}"/>
              </a:ext>
            </a:extLst>
          </p:cNvPr>
          <p:cNvGraphicFramePr>
            <a:graphicFrameLocks noGrp="1"/>
          </p:cNvGraphicFramePr>
          <p:nvPr>
            <p:extLst>
              <p:ext uri="{D42A27DB-BD31-4B8C-83A1-F6EECF244321}">
                <p14:modId xmlns:p14="http://schemas.microsoft.com/office/powerpoint/2010/main" val="1470299501"/>
              </p:ext>
            </p:extLst>
          </p:nvPr>
        </p:nvGraphicFramePr>
        <p:xfrm>
          <a:off x="793376" y="2934623"/>
          <a:ext cx="10701108" cy="1828800"/>
        </p:xfrm>
        <a:graphic>
          <a:graphicData uri="http://schemas.openxmlformats.org/drawingml/2006/table">
            <a:tbl>
              <a:tblPr firstRow="1" bandRow="1">
                <a:tableStyleId>{0E3FDE45-AF77-4B5C-9715-49D594BDF05E}</a:tableStyleId>
              </a:tblPr>
              <a:tblGrid>
                <a:gridCol w="3018509">
                  <a:extLst>
                    <a:ext uri="{9D8B030D-6E8A-4147-A177-3AD203B41FA5}">
                      <a16:colId xmlns:a16="http://schemas.microsoft.com/office/drawing/2014/main" val="2103887593"/>
                    </a:ext>
                  </a:extLst>
                </a:gridCol>
                <a:gridCol w="7682599">
                  <a:extLst>
                    <a:ext uri="{9D8B030D-6E8A-4147-A177-3AD203B41FA5}">
                      <a16:colId xmlns:a16="http://schemas.microsoft.com/office/drawing/2014/main" val="2425620175"/>
                    </a:ext>
                  </a:extLst>
                </a:gridCol>
              </a:tblGrid>
              <a:tr h="370840">
                <a:tc>
                  <a:txBody>
                    <a:bodyPr/>
                    <a:lstStyle/>
                    <a:p>
                      <a:r>
                        <a:rPr lang="en-US" b="0" dirty="0"/>
                        <a:t>Waste management</a:t>
                      </a:r>
                    </a:p>
                  </a:txBody>
                  <a:tcPr/>
                </a:tc>
                <a:tc>
                  <a:txBody>
                    <a:bodyPr/>
                    <a:lstStyle/>
                    <a:p>
                      <a:r>
                        <a:rPr lang="en-ZA" sz="1800" b="0" kern="1200" dirty="0">
                          <a:solidFill>
                            <a:schemeClr val="tx1"/>
                          </a:solidFill>
                          <a:effectLst/>
                          <a:latin typeface="+mn-lt"/>
                          <a:ea typeface="+mn-ea"/>
                          <a:cs typeface="+mn-cs"/>
                        </a:rPr>
                        <a:t>Seeing that a lot of waste is generated during farming operations, the farmer must plan for the placement of the waste dumping sites on the farm so that it does not harm the people living and working on the farm (health and safety regulations must be followed). </a:t>
                      </a:r>
                      <a:endParaRPr lang="en-ZA" b="0" dirty="0">
                        <a:effectLst/>
                      </a:endParaRPr>
                    </a:p>
                  </a:txBody>
                  <a:tcPr/>
                </a:tc>
                <a:extLst>
                  <a:ext uri="{0D108BD9-81ED-4DB2-BD59-A6C34878D82A}">
                    <a16:rowId xmlns:a16="http://schemas.microsoft.com/office/drawing/2014/main" val="2516619490"/>
                  </a:ext>
                </a:extLst>
              </a:tr>
              <a:tr h="370840">
                <a:tc>
                  <a:txBody>
                    <a:bodyPr/>
                    <a:lstStyle/>
                    <a:p>
                      <a:r>
                        <a:rPr lang="en-US" dirty="0"/>
                        <a:t>Compliance with local regulation and law</a:t>
                      </a:r>
                    </a:p>
                  </a:txBody>
                  <a:tcPr/>
                </a:tc>
                <a:tc>
                  <a:txBody>
                    <a:bodyPr/>
                    <a:lstStyle/>
                    <a:p>
                      <a:r>
                        <a:rPr lang="en-ZA" sz="1800" kern="1200" dirty="0">
                          <a:solidFill>
                            <a:schemeClr val="tx1"/>
                          </a:solidFill>
                          <a:effectLst/>
                          <a:latin typeface="+mn-lt"/>
                          <a:ea typeface="+mn-ea"/>
                          <a:cs typeface="+mn-cs"/>
                        </a:rPr>
                        <a:t>Any structure that is erected on the farm must comply with building regulations as well as regulations on the environment and safety. </a:t>
                      </a:r>
                      <a:endParaRPr lang="en-ZA" dirty="0">
                        <a:effectLst/>
                      </a:endParaRPr>
                    </a:p>
                  </a:txBody>
                  <a:tcPr/>
                </a:tc>
                <a:extLst>
                  <a:ext uri="{0D108BD9-81ED-4DB2-BD59-A6C34878D82A}">
                    <a16:rowId xmlns:a16="http://schemas.microsoft.com/office/drawing/2014/main" val="1541044536"/>
                  </a:ext>
                </a:extLst>
              </a:tr>
            </a:tbl>
          </a:graphicData>
        </a:graphic>
      </p:graphicFrame>
    </p:spTree>
    <p:extLst>
      <p:ext uri="{BB962C8B-B14F-4D97-AF65-F5344CB8AC3E}">
        <p14:creationId xmlns:p14="http://schemas.microsoft.com/office/powerpoint/2010/main" val="3807878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71494</TotalTime>
  <Words>4027</Words>
  <Application>Microsoft Office PowerPoint</Application>
  <PresentationFormat>Widescreen</PresentationFormat>
  <Paragraphs>297</Paragraphs>
  <Slides>53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Sharon Hulley</cp:lastModifiedBy>
  <cp:revision>313</cp:revision>
  <dcterms:created xsi:type="dcterms:W3CDTF">2018-09-18T08:47:31Z</dcterms:created>
  <dcterms:modified xsi:type="dcterms:W3CDTF">2023-03-27T10:46:25Z</dcterms:modified>
</cp:coreProperties>
</file>