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298" r:id="rId5"/>
    <p:sldId id="299" r:id="rId6"/>
    <p:sldId id="304" r:id="rId7"/>
    <p:sldId id="310" r:id="rId8"/>
    <p:sldId id="311" r:id="rId9"/>
    <p:sldId id="312" r:id="rId10"/>
    <p:sldId id="300" r:id="rId11"/>
    <p:sldId id="305" r:id="rId12"/>
    <p:sldId id="313" r:id="rId13"/>
    <p:sldId id="314" r:id="rId14"/>
    <p:sldId id="306" r:id="rId15"/>
    <p:sldId id="315" r:id="rId16"/>
    <p:sldId id="301" r:id="rId17"/>
    <p:sldId id="302" r:id="rId18"/>
    <p:sldId id="316" r:id="rId19"/>
    <p:sldId id="317" r:id="rId20"/>
    <p:sldId id="3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4497"/>
  </p:normalViewPr>
  <p:slideViewPr>
    <p:cSldViewPr snapToGrid="0" snapToObjects="1">
      <p:cViewPr>
        <p:scale>
          <a:sx n="52" d="100"/>
          <a:sy n="52" d="100"/>
        </p:scale>
        <p:origin x="1360" y="1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D3136A0-9B9B-374A-A4AB-58B4CC478CE0}"/>
              </a:ext>
            </a:extLst>
          </p:cNvPr>
          <p:cNvPicPr>
            <a:picLocks noChangeAspect="1"/>
          </p:cNvPicPr>
          <p:nvPr/>
        </p:nvPicPr>
        <p:blipFill rotWithShape="1">
          <a:blip r:embed="rId2"/>
          <a:srcRect t="24079" b="33504"/>
          <a:stretch/>
        </p:blipFill>
        <p:spPr>
          <a:xfrm>
            <a:off x="-2041" y="0"/>
            <a:ext cx="1219302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Mathematical Literacy</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NCV2</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MANAGE FINANCES WITH CONFIDENCE</a:t>
            </a:r>
          </a:p>
          <a:p>
            <a:pPr>
              <a:lnSpc>
                <a:spcPct val="150000"/>
              </a:lnSpc>
            </a:pPr>
            <a:r>
              <a:rPr lang="en-ZA" sz="2400" dirty="0">
                <a:latin typeface="Arial" panose="020B0604020202020204" pitchFamily="34" charset="0"/>
                <a:cs typeface="Arial" panose="020B0604020202020204" pitchFamily="34" charset="0"/>
              </a:rPr>
              <a:t>Although money does not grow on trees, the knowledge of financial concepts will give you the power to generate money. A greater knowledge on financial (money) matters enables a person to manage personal finances with confidence.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Finance</a:t>
            </a:r>
          </a:p>
        </p:txBody>
      </p:sp>
    </p:spTree>
    <p:extLst>
      <p:ext uri="{BB962C8B-B14F-4D97-AF65-F5344CB8AC3E}">
        <p14:creationId xmlns:p14="http://schemas.microsoft.com/office/powerpoint/2010/main" val="293719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TERMINOLOGY</a:t>
            </a:r>
          </a:p>
          <a:p>
            <a:pPr>
              <a:lnSpc>
                <a:spcPct val="150000"/>
              </a:lnSpc>
            </a:pPr>
            <a:r>
              <a:rPr lang="en-ZA" sz="2400" b="1" dirty="0">
                <a:latin typeface="Arial" panose="020B0604020202020204" pitchFamily="34" charset="0"/>
                <a:cs typeface="Arial" panose="020B0604020202020204" pitchFamily="34" charset="0"/>
              </a:rPr>
              <a:t>Income</a:t>
            </a:r>
            <a:r>
              <a:rPr lang="en-ZA" sz="2400" dirty="0">
                <a:latin typeface="Arial" panose="020B0604020202020204" pitchFamily="34" charset="0"/>
                <a:cs typeface="Arial" panose="020B0604020202020204" pitchFamily="34" charset="0"/>
              </a:rPr>
              <a:t> is money that you receive. </a:t>
            </a:r>
          </a:p>
          <a:p>
            <a:pPr>
              <a:lnSpc>
                <a:spcPct val="150000"/>
              </a:lnSpc>
            </a:pPr>
            <a:r>
              <a:rPr lang="en-ZA" sz="2400" b="1" dirty="0">
                <a:latin typeface="Arial" panose="020B0604020202020204" pitchFamily="34" charset="0"/>
                <a:cs typeface="Arial" panose="020B0604020202020204" pitchFamily="34" charset="0"/>
              </a:rPr>
              <a:t>Expense</a:t>
            </a:r>
            <a:r>
              <a:rPr lang="en-ZA" sz="2400" dirty="0">
                <a:latin typeface="Arial" panose="020B0604020202020204" pitchFamily="34" charset="0"/>
                <a:cs typeface="Arial" panose="020B0604020202020204" pitchFamily="34" charset="0"/>
              </a:rPr>
              <a:t> is the money that you spend.</a:t>
            </a:r>
          </a:p>
          <a:p>
            <a:pPr>
              <a:lnSpc>
                <a:spcPct val="150000"/>
              </a:lnSpc>
            </a:pPr>
            <a:r>
              <a:rPr lang="en-ZA" sz="2400" b="1" dirty="0">
                <a:latin typeface="Arial" panose="020B0604020202020204" pitchFamily="34" charset="0"/>
                <a:cs typeface="Arial" panose="020B0604020202020204" pitchFamily="34" charset="0"/>
              </a:rPr>
              <a:t>Interest</a:t>
            </a:r>
            <a:r>
              <a:rPr lang="en-ZA" sz="2400" dirty="0">
                <a:latin typeface="Arial" panose="020B0604020202020204" pitchFamily="34" charset="0"/>
                <a:cs typeface="Arial" panose="020B0604020202020204" pitchFamily="34" charset="0"/>
              </a:rPr>
              <a:t> is the amount of money a bank pays into the customer’s account for saving the money with the bank.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23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METHODS OF FINANCING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When a person wants to buy an item, there are different buying options that can be used:</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Cash;</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Debit card;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Credit card;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Cheque.</a:t>
            </a:r>
          </a:p>
        </p:txBody>
      </p:sp>
    </p:spTree>
    <p:extLst>
      <p:ext uri="{BB962C8B-B14F-4D97-AF65-F5344CB8AC3E}">
        <p14:creationId xmlns:p14="http://schemas.microsoft.com/office/powerpoint/2010/main" val="76592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FINANCIAL DOCUMENTS</a:t>
            </a:r>
          </a:p>
          <a:p>
            <a:pPr>
              <a:lnSpc>
                <a:spcPct val="150000"/>
              </a:lnSpc>
            </a:pPr>
            <a:r>
              <a:rPr lang="en-ZA" sz="2400" dirty="0">
                <a:latin typeface="Arial" panose="020B0604020202020204" pitchFamily="34" charset="0"/>
                <a:cs typeface="Arial" panose="020B0604020202020204" pitchFamily="34" charset="0"/>
              </a:rPr>
              <a:t>Financial documents are used as proof of transactions. There are several types of financial documents.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receipt</a:t>
            </a:r>
            <a:r>
              <a:rPr lang="en-ZA" sz="2400" dirty="0">
                <a:latin typeface="Arial" panose="020B0604020202020204" pitchFamily="34" charset="0"/>
                <a:cs typeface="Arial" panose="020B0604020202020204" pitchFamily="34" charset="0"/>
              </a:rPr>
              <a:t> is a financial document that is given to a client as proof of a payment done by the client. </a:t>
            </a:r>
            <a:r>
              <a:rPr lang="en-ZA" sz="2400" b="1" dirty="0">
                <a:latin typeface="Arial" panose="020B0604020202020204" pitchFamily="34" charset="0"/>
                <a:cs typeface="Arial" panose="020B0604020202020204" pitchFamily="34" charset="0"/>
              </a:rPr>
              <a:t>Pay slips </a:t>
            </a:r>
            <a:r>
              <a:rPr lang="en-ZA" sz="2400" dirty="0">
                <a:latin typeface="Arial" panose="020B0604020202020204" pitchFamily="34" charset="0"/>
                <a:cs typeface="Arial" panose="020B0604020202020204" pitchFamily="34" charset="0"/>
              </a:rPr>
              <a:t>are documents given to an employee as evidence that a specified amount has been paid.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71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FINANCIAL INFORMATION REGARDING BANKING</a:t>
            </a:r>
          </a:p>
          <a:p>
            <a:pPr>
              <a:lnSpc>
                <a:spcPct val="150000"/>
              </a:lnSpc>
            </a:pPr>
            <a:r>
              <a:rPr lang="en-ZA" sz="2400" dirty="0">
                <a:latin typeface="Arial" panose="020B0604020202020204" pitchFamily="34" charset="0"/>
                <a:cs typeface="Arial" panose="020B0604020202020204" pitchFamily="34" charset="0"/>
              </a:rPr>
              <a:t>There are different types of bank accounts, for example: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Cheque accounts;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Credit card accounts;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Savings accounts. </a:t>
            </a:r>
          </a:p>
          <a:p>
            <a:pPr>
              <a:lnSpc>
                <a:spcPct val="150000"/>
              </a:lnSpc>
            </a:pPr>
            <a:r>
              <a:rPr lang="en-ZA" sz="2400" dirty="0">
                <a:latin typeface="Arial" panose="020B0604020202020204" pitchFamily="34" charset="0"/>
                <a:cs typeface="Arial" panose="020B0604020202020204" pitchFamily="34" charset="0"/>
              </a:rPr>
              <a:t>Each account has certain characteristics and is best suited for a certain purpose. </a:t>
            </a:r>
          </a:p>
        </p:txBody>
      </p:sp>
    </p:spTree>
    <p:extLst>
      <p:ext uri="{BB962C8B-B14F-4D97-AF65-F5344CB8AC3E}">
        <p14:creationId xmlns:p14="http://schemas.microsoft.com/office/powerpoint/2010/main" val="328534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Finance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OPENING A BANK ACCOUNT </a:t>
            </a:r>
          </a:p>
          <a:p>
            <a:pPr>
              <a:lnSpc>
                <a:spcPct val="150000"/>
              </a:lnSpc>
            </a:pPr>
            <a:r>
              <a:rPr lang="en-ZA" sz="2400" dirty="0">
                <a:latin typeface="Arial" panose="020B0604020202020204" pitchFamily="34" charset="0"/>
                <a:cs typeface="Arial" panose="020B0604020202020204" pitchFamily="34" charset="0"/>
              </a:rPr>
              <a:t>The first decision to make is the bank to choose. The best way to make a choice is to get the information of different banks to compare. Get pamphlets with all the information like banking fees, interest rates, etc. from different banks and make your decision based on the facts. You can also get information from the Internet. It will help to know whether the banks that you are considering have ATMs in your neighbourhood or not. </a:t>
            </a:r>
          </a:p>
        </p:txBody>
      </p:sp>
    </p:spTree>
    <p:extLst>
      <p:ext uri="{BB962C8B-B14F-4D97-AF65-F5344CB8AC3E}">
        <p14:creationId xmlns:p14="http://schemas.microsoft.com/office/powerpoint/2010/main" val="398434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RELATIONSHIPS AND COMPLETE PATTERNS</a:t>
            </a:r>
          </a:p>
          <a:p>
            <a:pPr>
              <a:lnSpc>
                <a:spcPct val="150000"/>
              </a:lnSpc>
            </a:pPr>
            <a:r>
              <a:rPr lang="en-ZA" sz="2400" dirty="0">
                <a:latin typeface="Arial" panose="020B0604020202020204" pitchFamily="34" charset="0"/>
                <a:cs typeface="Arial" panose="020B0604020202020204" pitchFamily="34" charset="0"/>
              </a:rPr>
              <a:t>A pattern is a regular way in which something happens. We often apply patterns to everyday situations, such as in tiles, bricks and paving. There are two types of relationships: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Direct proportional relationships;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Inverse or indirect proportional relationships.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Patterns, relationships and representations</a:t>
            </a:r>
          </a:p>
        </p:txBody>
      </p:sp>
    </p:spTree>
    <p:extLst>
      <p:ext uri="{BB962C8B-B14F-4D97-AF65-F5344CB8AC3E}">
        <p14:creationId xmlns:p14="http://schemas.microsoft.com/office/powerpoint/2010/main" val="400063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COLLECT AND ORGANISE DATA</a:t>
            </a:r>
          </a:p>
          <a:p>
            <a:pPr>
              <a:lnSpc>
                <a:spcPct val="150000"/>
              </a:lnSpc>
            </a:pPr>
            <a:r>
              <a:rPr lang="en-ZA" sz="2400" dirty="0">
                <a:latin typeface="Arial" panose="020B0604020202020204" pitchFamily="34" charset="0"/>
                <a:cs typeface="Arial" panose="020B0604020202020204" pitchFamily="34" charset="0"/>
              </a:rPr>
              <a:t>Data refers to a collection of information. All the information gathered about a specific aspect or situation is called a data set. The collection of information in the form of numbers, is a commonly used method to solve problems, make predictions or explain behaviour.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Data handling</a:t>
            </a:r>
          </a:p>
        </p:txBody>
      </p:sp>
    </p:spTree>
    <p:extLst>
      <p:ext uri="{BB962C8B-B14F-4D97-AF65-F5344CB8AC3E}">
        <p14:creationId xmlns:p14="http://schemas.microsoft.com/office/powerpoint/2010/main" val="288595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COLLECTING DATA</a:t>
            </a:r>
          </a:p>
          <a:p>
            <a:pPr>
              <a:lnSpc>
                <a:spcPct val="150000"/>
              </a:lnSpc>
            </a:pPr>
            <a:r>
              <a:rPr lang="en-ZA" sz="2400" dirty="0">
                <a:latin typeface="Arial" panose="020B0604020202020204" pitchFamily="34" charset="0"/>
                <a:cs typeface="Arial" panose="020B0604020202020204" pitchFamily="34" charset="0"/>
              </a:rPr>
              <a:t>A few methods of data collection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Questionnaires;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Observation;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Existing databases;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Interviews.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lvl="0" algn="r"/>
            <a:r>
              <a:rPr lang="en-GB" sz="2400" b="1" dirty="0">
                <a:solidFill>
                  <a:prstClr val="black"/>
                </a:solidFill>
                <a:latin typeface="Arial" panose="020B0604020202020204" pitchFamily="34" charset="0"/>
                <a:cs typeface="Arial" panose="020B0604020202020204" pitchFamily="34" charset="0"/>
              </a:rPr>
              <a:t>Module 5: Data handling (continued)</a:t>
            </a:r>
          </a:p>
        </p:txBody>
      </p:sp>
    </p:spTree>
    <p:extLst>
      <p:ext uri="{BB962C8B-B14F-4D97-AF65-F5344CB8AC3E}">
        <p14:creationId xmlns:p14="http://schemas.microsoft.com/office/powerpoint/2010/main" val="32304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ORGANISING DATA</a:t>
            </a:r>
          </a:p>
          <a:p>
            <a:pPr>
              <a:lnSpc>
                <a:spcPct val="150000"/>
              </a:lnSpc>
            </a:pPr>
            <a:r>
              <a:rPr lang="en-ZA" sz="2400" dirty="0">
                <a:latin typeface="Arial" panose="020B0604020202020204" pitchFamily="34" charset="0"/>
                <a:cs typeface="Arial" panose="020B0604020202020204" pitchFamily="34" charset="0"/>
              </a:rPr>
              <a:t>The collected data must be organised to make more sense and to allow for easy interpretation. Organising data can be done through:</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Tally and frequency tables for single-value data.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frequency table to show the number of times that an event occurs in a data set.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461665"/>
          </a:xfrm>
          <a:prstGeom prst="rect">
            <a:avLst/>
          </a:prstGeom>
          <a:noFill/>
        </p:spPr>
        <p:txBody>
          <a:bodyPr wrap="square" rtlCol="0">
            <a:spAutoFit/>
          </a:bodyPr>
          <a:lstStyle/>
          <a:p>
            <a:pPr lvl="0" algn="r"/>
            <a:r>
              <a:rPr lang="en-GB" sz="2400" b="1" dirty="0">
                <a:solidFill>
                  <a:prstClr val="black"/>
                </a:solidFill>
                <a:latin typeface="Arial" panose="020B0604020202020204" pitchFamily="34" charset="0"/>
                <a:cs typeface="Arial" panose="020B0604020202020204" pitchFamily="34" charset="0"/>
              </a:rPr>
              <a:t>Module 5: Data handling (continued)</a:t>
            </a:r>
          </a:p>
        </p:txBody>
      </p:sp>
    </p:spTree>
    <p:extLst>
      <p:ext uri="{BB962C8B-B14F-4D97-AF65-F5344CB8AC3E}">
        <p14:creationId xmlns:p14="http://schemas.microsoft.com/office/powerpoint/2010/main" val="273779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NUMBERS</a:t>
            </a:r>
          </a:p>
          <a:p>
            <a:pPr>
              <a:lnSpc>
                <a:spcPct val="150000"/>
              </a:lnSpc>
            </a:pPr>
            <a:r>
              <a:rPr lang="en-ZA" sz="2400" dirty="0">
                <a:latin typeface="Arial" panose="020B0604020202020204" pitchFamily="34" charset="0"/>
                <a:cs typeface="Arial" panose="020B0604020202020204" pitchFamily="34" charset="0"/>
              </a:rPr>
              <a:t>Numbers are used every day for: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Identification (ID numbers)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Counting (counting money to ensure that you have enough to buy an item)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Ordering (classroom numbers)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Estimation (estimating how many learners can fit in a hall for a function)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Calculation (calculating the change received after buying an item)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Numbers</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0" algn="r"/>
            <a:r>
              <a:rPr lang="en-GB" sz="2400" b="1">
                <a:solidFill>
                  <a:prstClr val="black"/>
                </a:solidFill>
                <a:latin typeface="Arial" panose="020B0604020202020204" pitchFamily="34" charset="0"/>
                <a:cs typeface="Arial" panose="020B0604020202020204" pitchFamily="34" charset="0"/>
              </a:rPr>
              <a:t>Module 5: Data handling (continued)</a:t>
            </a:r>
            <a:endParaRPr lang="en-GB" sz="2400" b="1" dirty="0">
              <a:solidFill>
                <a:prstClr val="black"/>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REPRESENT AND INTERPRET DATA</a:t>
            </a:r>
          </a:p>
          <a:p>
            <a:pPr>
              <a:lnSpc>
                <a:spcPct val="150000"/>
              </a:lnSpc>
            </a:pPr>
            <a:r>
              <a:rPr lang="en-ZA" sz="2400" dirty="0">
                <a:latin typeface="Arial" panose="020B0604020202020204" pitchFamily="34" charset="0"/>
                <a:cs typeface="Arial" panose="020B0604020202020204" pitchFamily="34" charset="0"/>
              </a:rPr>
              <a:t>When data is represented, the results should be reflected in an objective way. It is inevitable that certain aspects may be emphasised more, depending on the nature of the research. </a:t>
            </a:r>
          </a:p>
          <a:p>
            <a:pPr>
              <a:lnSpc>
                <a:spcPct val="150000"/>
              </a:lnSpc>
            </a:pPr>
            <a:r>
              <a:rPr lang="en-ZA" sz="240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19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Numbers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OF A CALCULATOR</a:t>
            </a:r>
          </a:p>
          <a:p>
            <a:pPr>
              <a:lnSpc>
                <a:spcPct val="150000"/>
              </a:lnSpc>
            </a:pPr>
            <a:r>
              <a:rPr lang="en-ZA" sz="2400" dirty="0">
                <a:latin typeface="Arial" panose="020B0604020202020204" pitchFamily="34" charset="0"/>
                <a:cs typeface="Arial" panose="020B0604020202020204" pitchFamily="34" charset="0"/>
              </a:rPr>
              <a:t>Below is a table with useful keys for some of the other functions on the calculator. </a:t>
            </a:r>
          </a:p>
        </p:txBody>
      </p:sp>
      <p:pic>
        <p:nvPicPr>
          <p:cNvPr id="3" name="Picture 2" descr="Table&#10;&#10;Description automatically generated">
            <a:extLst>
              <a:ext uri="{FF2B5EF4-FFF2-40B4-BE49-F238E27FC236}">
                <a16:creationId xmlns:a16="http://schemas.microsoft.com/office/drawing/2014/main" id="{66856EB6-2B2A-F847-9975-8E1E227433E3}"/>
              </a:ext>
            </a:extLst>
          </p:cNvPr>
          <p:cNvPicPr>
            <a:picLocks noChangeAspect="1"/>
          </p:cNvPicPr>
          <p:nvPr/>
        </p:nvPicPr>
        <p:blipFill>
          <a:blip r:embed="rId3"/>
          <a:stretch>
            <a:fillRect/>
          </a:stretch>
        </p:blipFill>
        <p:spPr>
          <a:xfrm>
            <a:off x="3645979" y="3137361"/>
            <a:ext cx="4891075" cy="2676446"/>
          </a:xfrm>
          <a:prstGeom prst="rect">
            <a:avLst/>
          </a:prstGeom>
        </p:spPr>
      </p:pic>
    </p:spTree>
    <p:extLst>
      <p:ext uri="{BB962C8B-B14F-4D97-AF65-F5344CB8AC3E}">
        <p14:creationId xmlns:p14="http://schemas.microsoft.com/office/powerpoint/2010/main" val="41455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Numbers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RATIOS AND RATES</a:t>
            </a:r>
          </a:p>
          <a:p>
            <a:pPr>
              <a:lnSpc>
                <a:spcPct val="150000"/>
              </a:lnSpc>
            </a:pPr>
            <a:r>
              <a:rPr lang="en-ZA" sz="2400" dirty="0">
                <a:latin typeface="Arial" panose="020B0604020202020204" pitchFamily="34" charset="0"/>
                <a:cs typeface="Arial" panose="020B0604020202020204" pitchFamily="34" charset="0"/>
              </a:rPr>
              <a:t>A ratio is a comparison of two or more quantities of the same unit, e.g. ml : ml; kg : kg; days : days.</a:t>
            </a:r>
          </a:p>
          <a:p>
            <a:pPr>
              <a:lnSpc>
                <a:spcPct val="150000"/>
              </a:lnSpc>
            </a:pPr>
            <a:r>
              <a:rPr lang="en-ZA" sz="2400" dirty="0">
                <a:latin typeface="Arial" panose="020B0604020202020204" pitchFamily="34" charset="0"/>
                <a:cs typeface="Arial" panose="020B0604020202020204" pitchFamily="34" charset="0"/>
              </a:rPr>
              <a:t>A ratio can be expressed in the following ways: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 words;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As a fraction; or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Next to each other.</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44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GENERAL VOCABULARY OF SPACE, SHAPE AND ORIENTATION</a:t>
            </a:r>
          </a:p>
          <a:p>
            <a:pPr>
              <a:lnSpc>
                <a:spcPct val="150000"/>
              </a:lnSpc>
            </a:pPr>
            <a:r>
              <a:rPr lang="en-ZA" sz="2400" b="1" dirty="0">
                <a:latin typeface="Arial" panose="020B0604020202020204" pitchFamily="34" charset="0"/>
                <a:cs typeface="Arial" panose="020B0604020202020204" pitchFamily="34" charset="0"/>
              </a:rPr>
              <a:t>Attributes:</a:t>
            </a:r>
            <a:r>
              <a:rPr lang="en-ZA" sz="2400" dirty="0">
                <a:latin typeface="Arial" panose="020B0604020202020204" pitchFamily="34" charset="0"/>
                <a:cs typeface="Arial" panose="020B0604020202020204" pitchFamily="34" charset="0"/>
              </a:rPr>
              <a:t> The characteristics of an object described in terms of its length, width (breadth) and height. </a:t>
            </a:r>
          </a:p>
          <a:p>
            <a:pPr>
              <a:lnSpc>
                <a:spcPct val="150000"/>
              </a:lnSpc>
            </a:pPr>
            <a:r>
              <a:rPr lang="en-ZA" sz="2400" b="1" dirty="0">
                <a:latin typeface="Arial" panose="020B0604020202020204" pitchFamily="34" charset="0"/>
                <a:cs typeface="Arial" panose="020B0604020202020204" pitchFamily="34" charset="0"/>
              </a:rPr>
              <a:t>Units:</a:t>
            </a:r>
            <a:r>
              <a:rPr lang="en-ZA" sz="2400" dirty="0">
                <a:latin typeface="Arial" panose="020B0604020202020204" pitchFamily="34" charset="0"/>
                <a:cs typeface="Arial" panose="020B0604020202020204" pitchFamily="34" charset="0"/>
              </a:rPr>
              <a:t> A definite magnitude (size) of a physical quantity. For example: ‘length’ is a physical quantity and the ‘metre’ is a unit of length. </a:t>
            </a:r>
          </a:p>
          <a:p>
            <a:pPr>
              <a:lnSpc>
                <a:spcPct val="150000"/>
              </a:lnSpc>
            </a:pPr>
            <a:r>
              <a:rPr lang="en-ZA" sz="2400" b="1" dirty="0">
                <a:latin typeface="Arial" panose="020B0604020202020204" pitchFamily="34" charset="0"/>
                <a:cs typeface="Arial" panose="020B0604020202020204" pitchFamily="34" charset="0"/>
              </a:rPr>
              <a:t>Face:</a:t>
            </a:r>
            <a:r>
              <a:rPr lang="en-ZA" sz="2400" dirty="0">
                <a:latin typeface="Arial" panose="020B0604020202020204" pitchFamily="34" charset="0"/>
                <a:cs typeface="Arial" panose="020B0604020202020204" pitchFamily="34" charset="0"/>
              </a:rPr>
              <a:t> The flat part of prisms and cylinders.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Space, Shape and Orientation</a:t>
            </a:r>
          </a:p>
        </p:txBody>
      </p:sp>
    </p:spTree>
    <p:extLst>
      <p:ext uri="{BB962C8B-B14F-4D97-AF65-F5344CB8AC3E}">
        <p14:creationId xmlns:p14="http://schemas.microsoft.com/office/powerpoint/2010/main" val="70835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THEOREM OF PYTHAGORAS</a:t>
            </a:r>
          </a:p>
          <a:p>
            <a:pPr>
              <a:lnSpc>
                <a:spcPct val="150000"/>
              </a:lnSpc>
            </a:pPr>
            <a:r>
              <a:rPr lang="en-ZA" sz="2400" dirty="0">
                <a:latin typeface="Arial" panose="020B0604020202020204" pitchFamily="34" charset="0"/>
                <a:cs typeface="Arial" panose="020B0604020202020204" pitchFamily="34" charset="0"/>
              </a:rPr>
              <a:t>The square of the hypotenuse equals the sum of the squares of the two opposite sides. </a:t>
            </a:r>
          </a:p>
        </p:txBody>
      </p:sp>
    </p:spTree>
    <p:extLst>
      <p:ext uri="{BB962C8B-B14F-4D97-AF65-F5344CB8AC3E}">
        <p14:creationId xmlns:p14="http://schemas.microsoft.com/office/powerpoint/2010/main" val="97988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PERIMETERS</a:t>
            </a:r>
          </a:p>
          <a:p>
            <a:pPr>
              <a:lnSpc>
                <a:spcPct val="150000"/>
              </a:lnSpc>
            </a:pPr>
            <a:r>
              <a:rPr lang="en-ZA" sz="2400" dirty="0">
                <a:latin typeface="Arial" panose="020B0604020202020204" pitchFamily="34" charset="0"/>
                <a:cs typeface="Arial" panose="020B0604020202020204" pitchFamily="34" charset="0"/>
              </a:rPr>
              <a:t>The perimeter of a square is calculated by adding the lengths of all four sides. </a:t>
            </a:r>
          </a:p>
        </p:txBody>
      </p:sp>
    </p:spTree>
    <p:extLst>
      <p:ext uri="{BB962C8B-B14F-4D97-AF65-F5344CB8AC3E}">
        <p14:creationId xmlns:p14="http://schemas.microsoft.com/office/powerpoint/2010/main" val="381575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CIRCUMFERENCE</a:t>
            </a:r>
          </a:p>
          <a:p>
            <a:pPr>
              <a:lnSpc>
                <a:spcPct val="150000"/>
              </a:lnSpc>
            </a:pPr>
            <a:r>
              <a:rPr lang="en-ZA" sz="2400" dirty="0">
                <a:latin typeface="Arial" panose="020B0604020202020204" pitchFamily="34" charset="0"/>
                <a:cs typeface="Arial" panose="020B0604020202020204" pitchFamily="34" charset="0"/>
              </a:rPr>
              <a:t>The perimeter of a circle is called the circumference. The circumference of a circle makes use of a constant value called ‘pi’ that is represented by the symbol ‘</a:t>
            </a:r>
            <a:r>
              <a:rPr lang="el-GR" sz="2400" dirty="0">
                <a:latin typeface="Arial" panose="020B0604020202020204" pitchFamily="34" charset="0"/>
                <a:cs typeface="Arial" panose="020B0604020202020204" pitchFamily="34" charset="0"/>
              </a:rPr>
              <a:t>π’. </a:t>
            </a:r>
            <a:r>
              <a:rPr lang="en-ZA" sz="2400" dirty="0">
                <a:latin typeface="Arial" panose="020B0604020202020204" pitchFamily="34" charset="0"/>
                <a:cs typeface="Arial" panose="020B0604020202020204" pitchFamily="34" charset="0"/>
              </a:rPr>
              <a:t>The circumference is the length of the line that forms the border of a circle. </a:t>
            </a:r>
          </a:p>
          <a:p>
            <a:pPr>
              <a:lnSpc>
                <a:spcPct val="150000"/>
              </a:lnSpc>
            </a:pP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89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Space, Shape and Orientation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AREA</a:t>
            </a:r>
          </a:p>
          <a:p>
            <a:pPr>
              <a:lnSpc>
                <a:spcPct val="150000"/>
              </a:lnSpc>
            </a:pPr>
            <a:r>
              <a:rPr lang="en-ZA" sz="2400" dirty="0">
                <a:latin typeface="Arial" panose="020B0604020202020204" pitchFamily="34" charset="0"/>
                <a:cs typeface="Arial" panose="020B0604020202020204" pitchFamily="34" charset="0"/>
              </a:rPr>
              <a:t>Area is defined as a flat surface occupied by a shape. Therefore, the unit will always be the square of a length unit.</a:t>
            </a:r>
          </a:p>
          <a:p>
            <a:pPr>
              <a:lnSpc>
                <a:spcPct val="150000"/>
              </a:lnSpc>
            </a:pP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10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32962</TotalTime>
  <Words>1089</Words>
  <Application>Microsoft Macintosh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205</cp:revision>
  <dcterms:created xsi:type="dcterms:W3CDTF">2018-09-18T08:47:31Z</dcterms:created>
  <dcterms:modified xsi:type="dcterms:W3CDTF">2021-02-15T20:01:55Z</dcterms:modified>
</cp:coreProperties>
</file>