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310" r:id="rId4"/>
    <p:sldId id="297" r:id="rId5"/>
    <p:sldId id="298" r:id="rId6"/>
    <p:sldId id="299" r:id="rId7"/>
    <p:sldId id="301" r:id="rId8"/>
    <p:sldId id="300" r:id="rId9"/>
    <p:sldId id="302" r:id="rId10"/>
    <p:sldId id="304" r:id="rId11"/>
    <p:sldId id="311" r:id="rId12"/>
    <p:sldId id="312" r:id="rId13"/>
    <p:sldId id="313" r:id="rId14"/>
    <p:sldId id="306" r:id="rId15"/>
    <p:sldId id="307" r:id="rId16"/>
    <p:sldId id="314" r:id="rId17"/>
    <p:sldId id="303" r:id="rId18"/>
    <p:sldId id="305"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8"/>
    <p:restoredTop sz="94654"/>
  </p:normalViewPr>
  <p:slideViewPr>
    <p:cSldViewPr snapToGrid="0" snapToObjects="1">
      <p:cViewPr varScale="1">
        <p:scale>
          <a:sx n="79" d="100"/>
          <a:sy n="79" d="100"/>
        </p:scale>
        <p:origin x="638"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C971EE8-5162-D042-BB42-5B1833C3FA99}"/>
              </a:ext>
            </a:extLst>
          </p:cNvPr>
          <p:cNvPicPr>
            <a:picLocks noChangeAspect="1"/>
          </p:cNvPicPr>
          <p:nvPr/>
        </p:nvPicPr>
        <p:blipFill rotWithShape="1">
          <a:blip r:embed="rId2"/>
          <a:srcRect t="25415" b="35220"/>
          <a:stretch/>
        </p:blipFill>
        <p:spPr>
          <a:xfrm>
            <a:off x="0" y="0"/>
            <a:ext cx="1219302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Life </a:t>
            </a:r>
            <a:r>
              <a:rPr lang="en-GB" sz="5400" b="1">
                <a:solidFill>
                  <a:schemeClr val="bg1"/>
                </a:solidFill>
                <a:latin typeface="Brandon Grotesque Medium" panose="020B0603020203060202" pitchFamily="34" charset="77"/>
              </a:rPr>
              <a:t>Orientation: Life </a:t>
            </a:r>
            <a:r>
              <a:rPr lang="en-GB" sz="5400" b="1" dirty="0">
                <a:solidFill>
                  <a:schemeClr val="bg1"/>
                </a:solidFill>
                <a:latin typeface="Brandon Grotesque Medium" panose="020B0603020203060202" pitchFamily="34" charset="77"/>
              </a:rPr>
              <a:t>Skills</a:t>
            </a:r>
          </a:p>
          <a:p>
            <a:pPr algn="r"/>
            <a:r>
              <a:rPr lang="en-GB" sz="5400" b="1" dirty="0">
                <a:solidFill>
                  <a:schemeClr val="bg1"/>
                </a:solidFill>
                <a:latin typeface="Brandon Grotesque Medium" panose="020B0603020203060202" pitchFamily="34" charset="77"/>
              </a:rPr>
              <a:t>NCV2</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a:solidFill>
                  <a:schemeClr val="accent2"/>
                </a:solidFill>
                <a:latin typeface="Arial" panose="020B0604020202020204" pitchFamily="34" charset="0"/>
                <a:cs typeface="Arial" panose="020B0604020202020204" pitchFamily="34" charset="0"/>
              </a:rPr>
              <a:t>ADDICTION</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Addiction is the condition of taking drugs excessively and being unable to stop doing so without negative effects. In other words, it is a dependency on a substance. When you are dependent on something, you have a mental and physical desire to consume it, regardless of how damaging it is to your health. </a:t>
            </a:r>
          </a:p>
        </p:txBody>
      </p:sp>
    </p:spTree>
    <p:extLst>
      <p:ext uri="{BB962C8B-B14F-4D97-AF65-F5344CB8AC3E}">
        <p14:creationId xmlns:p14="http://schemas.microsoft.com/office/powerpoint/2010/main" val="259761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EFFECTS OF SUBSTANCE ABUSE ON THE INDIVIDUAL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Personalities change.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can cause mental illness.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can lose brain cells and lose memory.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can end up in jail.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can contract HIV/Aids, STIs and infections from dirty needles.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can lose your appetite.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can become depressive, etc.</a:t>
            </a:r>
          </a:p>
        </p:txBody>
      </p:sp>
    </p:spTree>
    <p:extLst>
      <p:ext uri="{BB962C8B-B14F-4D97-AF65-F5344CB8AC3E}">
        <p14:creationId xmlns:p14="http://schemas.microsoft.com/office/powerpoint/2010/main" val="39419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EFFECTS OF SUBSTANCE ABUSE ON THE FAMILY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Children of an addict may feel guilty and responsible for the problem or may feel different from their peers.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These children often experience depression and low self-esteem.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Children may display negative behaviours.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family suffers financially because the person usually steals money or </a:t>
            </a:r>
          </a:p>
          <a:p>
            <a:pPr>
              <a:lnSpc>
                <a:spcPct val="150000"/>
              </a:lnSpc>
            </a:pPr>
            <a:r>
              <a:rPr lang="en-ZA" sz="2400" dirty="0">
                <a:latin typeface="Arial" panose="020B0604020202020204" pitchFamily="34" charset="0"/>
                <a:cs typeface="Arial" panose="020B0604020202020204" pitchFamily="34" charset="0"/>
              </a:rPr>
              <a:t>belongings to buy drugs.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Family members are often exposed to violence from the addict. </a:t>
            </a:r>
          </a:p>
        </p:txBody>
      </p:sp>
    </p:spTree>
    <p:extLst>
      <p:ext uri="{BB962C8B-B14F-4D97-AF65-F5344CB8AC3E}">
        <p14:creationId xmlns:p14="http://schemas.microsoft.com/office/powerpoint/2010/main" val="359121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EFFECTS OF SUBSTANCE ABUSE ON SOCIETY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People are killed because of accidents where drivers and pedestrians that are under the influence cannot make good judgments or they take chances.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Crime increases because people will steal to get money to buy drugs.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Rape and violence increases.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causes people to lose their jobs because they can no longer perform their duties effectively, and now society must look after them. </a:t>
            </a:r>
          </a:p>
        </p:txBody>
      </p:sp>
    </p:spTree>
    <p:extLst>
      <p:ext uri="{BB962C8B-B14F-4D97-AF65-F5344CB8AC3E}">
        <p14:creationId xmlns:p14="http://schemas.microsoft.com/office/powerpoint/2010/main" val="112887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HUMAN SEXUALITY WITHIN RELATIONSHIPS</a:t>
            </a:r>
          </a:p>
          <a:p>
            <a:pPr>
              <a:lnSpc>
                <a:spcPct val="150000"/>
              </a:lnSpc>
            </a:pPr>
            <a:r>
              <a:rPr lang="en-ZA" sz="2400" dirty="0">
                <a:latin typeface="Arial" panose="020B0604020202020204" pitchFamily="34" charset="0"/>
                <a:cs typeface="Arial" panose="020B0604020202020204" pitchFamily="34" charset="0"/>
              </a:rPr>
              <a:t>Men and women differ in many ways. Some of the physical differences are obvious, while the physiological differences are not as obvious. A sexually healthy person understands that all sexual decisions have effects or consequences and all persons have a right and an obligation to make responsible sexual choices that are consistent with the individual's beliefs and values. The best way to prevent STIs is to avoid unprotected sexual contact with others.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89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FIRE SAFETY MEASURES</a:t>
            </a:r>
          </a:p>
          <a:p>
            <a:pPr>
              <a:lnSpc>
                <a:spcPct val="150000"/>
              </a:lnSpc>
            </a:pPr>
            <a:r>
              <a:rPr lang="en-ZA" sz="2400" dirty="0">
                <a:latin typeface="Arial" panose="020B0604020202020204" pitchFamily="34" charset="0"/>
                <a:cs typeface="Arial" panose="020B0604020202020204" pitchFamily="34" charset="0"/>
              </a:rPr>
              <a:t>All fires can be very dangerous and life-threatening. Therefore you should make sure that you have enough knowledge to prevent fires. However, if you do encounter a fire, it is even more important to know how to act to ensure that injuries to yourself or others are minimised. Your safety should always be your primary concern when attempting to fight a fire.</a:t>
            </a:r>
          </a:p>
        </p:txBody>
      </p:sp>
    </p:spTree>
    <p:extLst>
      <p:ext uri="{BB962C8B-B14F-4D97-AF65-F5344CB8AC3E}">
        <p14:creationId xmlns:p14="http://schemas.microsoft.com/office/powerpoint/2010/main" val="351368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FIRE SAFETY MEASURES (CONT)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Always stand with an exit at your back.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Stand several feet away from the fire, moving closer once the fire starts to diminish.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a sweeping motion and aim at the base of the fire.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If possible, use a ‘buddy system’ to have someone back you up or call for help if something goes wrong.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Be sure to watch the area for a while to ensure it doesn’t re-ignite. </a:t>
            </a:r>
          </a:p>
        </p:txBody>
      </p:sp>
    </p:spTree>
    <p:extLst>
      <p:ext uri="{BB962C8B-B14F-4D97-AF65-F5344CB8AC3E}">
        <p14:creationId xmlns:p14="http://schemas.microsoft.com/office/powerpoint/2010/main" val="45214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SA CITIZEN RIGHTS</a:t>
            </a:r>
          </a:p>
          <a:p>
            <a:pPr>
              <a:lnSpc>
                <a:spcPct val="150000"/>
              </a:lnSpc>
            </a:pPr>
            <a:r>
              <a:rPr lang="en-ZA" sz="2400" dirty="0">
                <a:latin typeface="Arial" panose="020B0604020202020204" pitchFamily="34" charset="0"/>
                <a:cs typeface="Arial" panose="020B0604020202020204" pitchFamily="34" charset="0"/>
              </a:rPr>
              <a:t>The South African Bill of Rights sets out the human rights which are protected by the South African Constitution. These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right to equality;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right to life;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right to human dignity;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right to privacy and against slavery and servitude;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right to freedom of association, religion, and expression.</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Citizenship</a:t>
            </a:r>
          </a:p>
        </p:txBody>
      </p:sp>
    </p:spTree>
    <p:extLst>
      <p:ext uri="{BB962C8B-B14F-4D97-AF65-F5344CB8AC3E}">
        <p14:creationId xmlns:p14="http://schemas.microsoft.com/office/powerpoint/2010/main" val="310657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DOING THE RIGHT THING</a:t>
            </a:r>
          </a:p>
          <a:p>
            <a:pPr>
              <a:lnSpc>
                <a:spcPct val="150000"/>
              </a:lnSpc>
            </a:pPr>
            <a:r>
              <a:rPr lang="en-ZA" sz="2400" dirty="0">
                <a:latin typeface="Arial" panose="020B0604020202020204" pitchFamily="34" charset="0"/>
                <a:cs typeface="Arial" panose="020B0604020202020204" pitchFamily="34" charset="0"/>
              </a:rPr>
              <a:t>Morals and ethics should encourage you to do the right things. Your personal and working lives are strongly influenced by ethical and moral principles and values. If you have strong and good values, morals and ethics in your personal lives, you will show the same values, morals and ethics in your work context. Good, positive morals and values will assist you to make a success of your life. Ethical and moral codes include values such as honesty, trust, integrity, courtesy, and respect for authority. </a:t>
            </a:r>
          </a:p>
        </p:txBody>
      </p:sp>
    </p:spTree>
    <p:extLst>
      <p:ext uri="{BB962C8B-B14F-4D97-AF65-F5344CB8AC3E}">
        <p14:creationId xmlns:p14="http://schemas.microsoft.com/office/powerpoint/2010/main" val="94756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VOLUNTEERING IS THE RIGHT THING</a:t>
            </a:r>
          </a:p>
          <a:p>
            <a:pPr>
              <a:lnSpc>
                <a:spcPct val="150000"/>
              </a:lnSpc>
            </a:pPr>
            <a:r>
              <a:rPr lang="en-ZA" sz="2400" dirty="0">
                <a:latin typeface="Arial" panose="020B0604020202020204" pitchFamily="34" charset="0"/>
                <a:cs typeface="Arial" panose="020B0604020202020204" pitchFamily="34" charset="0"/>
              </a:rPr>
              <a:t>Volunteering is freely giving of oneself with no expectation of a </a:t>
            </a:r>
            <a:r>
              <a:rPr lang="en-ZA" sz="2400">
                <a:latin typeface="Arial" panose="020B0604020202020204" pitchFamily="34" charset="0"/>
                <a:cs typeface="Arial" panose="020B0604020202020204" pitchFamily="34" charset="0"/>
              </a:rPr>
              <a:t>cash reward for </a:t>
            </a:r>
            <a:r>
              <a:rPr lang="en-ZA" sz="2400" dirty="0">
                <a:latin typeface="Arial" panose="020B0604020202020204" pitchFamily="34" charset="0"/>
                <a:cs typeface="Arial" panose="020B0604020202020204" pitchFamily="34" charset="0"/>
              </a:rPr>
              <a:t>doing so. Volunteering can take many different forms, but no matter how you look at it there are many advantages to volunteering in life. There is something you can do to help others and that benefits that community, other people and even yourself. </a:t>
            </a:r>
          </a:p>
        </p:txBody>
      </p:sp>
    </p:spTree>
    <p:extLst>
      <p:ext uri="{BB962C8B-B14F-4D97-AF65-F5344CB8AC3E}">
        <p14:creationId xmlns:p14="http://schemas.microsoft.com/office/powerpoint/2010/main" val="256868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MY PERSONAL PROFILE AND SELF ESTEEM</a:t>
            </a:r>
          </a:p>
          <a:p>
            <a:pPr>
              <a:lnSpc>
                <a:spcPct val="150000"/>
              </a:lnSpc>
            </a:pPr>
            <a:r>
              <a:rPr lang="en-ZA" sz="2400" dirty="0">
                <a:latin typeface="Arial" panose="020B0604020202020204" pitchFamily="34" charset="0"/>
                <a:cs typeface="Arial" panose="020B0604020202020204" pitchFamily="34" charset="0"/>
              </a:rPr>
              <a:t>The three elements of self-image are: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I think of myself;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other people think of me;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I really want to be. </a:t>
            </a:r>
          </a:p>
          <a:p>
            <a:pPr>
              <a:lnSpc>
                <a:spcPct val="150000"/>
              </a:lnSpc>
            </a:pPr>
            <a:r>
              <a:rPr lang="en-ZA" sz="2400" dirty="0">
                <a:latin typeface="Arial" panose="020B0604020202020204" pitchFamily="34" charset="0"/>
                <a:cs typeface="Arial" panose="020B0604020202020204" pitchFamily="34" charset="0"/>
              </a:rPr>
              <a:t>A positive self-esteem or personal profile is important for the health and well-being of an individual, a family and a community.</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Personal and career development</a:t>
            </a:r>
          </a:p>
        </p:txBody>
      </p:sp>
    </p:spTree>
    <p:extLst>
      <p:ext uri="{BB962C8B-B14F-4D97-AF65-F5344CB8AC3E}">
        <p14:creationId xmlns:p14="http://schemas.microsoft.com/office/powerpoint/2010/main" val="101251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CAREER DEVELOPMENT</a:t>
            </a:r>
          </a:p>
          <a:p>
            <a:pPr>
              <a:lnSpc>
                <a:spcPct val="150000"/>
              </a:lnSpc>
            </a:pPr>
            <a:r>
              <a:rPr lang="en-ZA" sz="2400" dirty="0">
                <a:latin typeface="Arial" panose="020B0604020202020204" pitchFamily="34" charset="0"/>
                <a:cs typeface="Arial" panose="020B0604020202020204" pitchFamily="34" charset="0"/>
              </a:rPr>
              <a:t>A personal SWOT analysis is an effective tool to use to assist you in discovering your strengths and abilities. Identifying the opportunities that are available for you and the weaknesses that you should develop should guide you towards fulfilling your career development dreams and goals.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lvl="0" algn="r"/>
            <a:r>
              <a:rPr lang="en-GB" sz="2400" b="1" dirty="0">
                <a:solidFill>
                  <a:prstClr val="black"/>
                </a:solidFill>
                <a:latin typeface="Arial" panose="020B0604020202020204" pitchFamily="34" charset="0"/>
                <a:cs typeface="Arial" panose="020B0604020202020204" pitchFamily="34" charset="0"/>
              </a:rPr>
              <a:t>Module 1: Personal and career development (continued)</a:t>
            </a:r>
          </a:p>
        </p:txBody>
      </p:sp>
    </p:spTree>
    <p:extLst>
      <p:ext uri="{BB962C8B-B14F-4D97-AF65-F5344CB8AC3E}">
        <p14:creationId xmlns:p14="http://schemas.microsoft.com/office/powerpoint/2010/main" val="260523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GOALS FOR MY LIFE</a:t>
            </a:r>
          </a:p>
          <a:p>
            <a:pPr>
              <a:lnSpc>
                <a:spcPct val="150000"/>
              </a:lnSpc>
            </a:pPr>
            <a:r>
              <a:rPr lang="en-ZA" sz="2400" dirty="0">
                <a:latin typeface="Arial" panose="020B0604020202020204" pitchFamily="34" charset="0"/>
                <a:cs typeface="Arial" panose="020B0604020202020204" pitchFamily="34" charset="0"/>
              </a:rPr>
              <a:t>We all have dreams to become something or to improve our existing life. The only way to get there is to set goals. Goal-setting involves planning for a transformation of your current state. During the goal-setting process you identify your current state and define a new state that you want to reach in the future. The big goal-setting challenge is to have an efficient plan to move you from the current state to the desired state. </a:t>
            </a:r>
          </a:p>
        </p:txBody>
      </p:sp>
    </p:spTree>
    <p:extLst>
      <p:ext uri="{BB962C8B-B14F-4D97-AF65-F5344CB8AC3E}">
        <p14:creationId xmlns:p14="http://schemas.microsoft.com/office/powerpoint/2010/main" val="414556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PLANNING AND MANAGING TIME</a:t>
            </a:r>
          </a:p>
          <a:p>
            <a:pPr>
              <a:lnSpc>
                <a:spcPct val="150000"/>
              </a:lnSpc>
            </a:pPr>
            <a:r>
              <a:rPr lang="en-ZA" sz="2400" dirty="0">
                <a:latin typeface="Arial" panose="020B0604020202020204" pitchFamily="34" charset="0"/>
                <a:cs typeface="Arial" panose="020B0604020202020204" pitchFamily="34" charset="0"/>
              </a:rPr>
              <a:t>Time management means that you are in charge of your time. Some basic time management principles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Adjusting your attitude and adopting a positive one;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Limiting distractions;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Being organised and decluttering;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Adopting self-discipline and avoiding procrastination;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Following a routine and writing down goals to prioritise. </a:t>
            </a:r>
          </a:p>
        </p:txBody>
      </p:sp>
    </p:spTree>
    <p:extLst>
      <p:ext uri="{BB962C8B-B14F-4D97-AF65-F5344CB8AC3E}">
        <p14:creationId xmlns:p14="http://schemas.microsoft.com/office/powerpoint/2010/main" val="16590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PERSONAL RELATIONSHIPS AND EMOTIONAL CONTROL</a:t>
            </a:r>
          </a:p>
          <a:p>
            <a:pPr>
              <a:lnSpc>
                <a:spcPct val="150000"/>
              </a:lnSpc>
            </a:pPr>
            <a:r>
              <a:rPr lang="en-ZA" sz="2400" dirty="0">
                <a:latin typeface="Arial" panose="020B0604020202020204" pitchFamily="34" charset="0"/>
                <a:cs typeface="Arial" panose="020B0604020202020204" pitchFamily="34" charset="0"/>
              </a:rPr>
              <a:t>It is important to be in control of your emotions and to strive towards emotional intelligence. The following are characteristics of a positive personal relationship:</a:t>
            </a:r>
          </a:p>
        </p:txBody>
      </p:sp>
      <p:sp>
        <p:nvSpPr>
          <p:cNvPr id="2" name="Rectangle 1">
            <a:extLst>
              <a:ext uri="{FF2B5EF4-FFF2-40B4-BE49-F238E27FC236}">
                <a16:creationId xmlns:a16="http://schemas.microsoft.com/office/drawing/2014/main" id="{E40FDEF7-A535-494C-8389-1483826D836F}"/>
              </a:ext>
            </a:extLst>
          </p:cNvPr>
          <p:cNvSpPr/>
          <p:nvPr/>
        </p:nvSpPr>
        <p:spPr>
          <a:xfrm>
            <a:off x="802341" y="4042619"/>
            <a:ext cx="10729023" cy="2239844"/>
          </a:xfrm>
          <a:prstGeom prst="rect">
            <a:avLst/>
          </a:prstGeom>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Respect for different opinions;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Trust;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Empathy;</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Sharing;</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Listening;</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Inclusivity; and</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Non-discriminative behaviour.</a:t>
            </a:r>
          </a:p>
        </p:txBody>
      </p:sp>
    </p:spTree>
    <p:extLst>
      <p:ext uri="{BB962C8B-B14F-4D97-AF65-F5344CB8AC3E}">
        <p14:creationId xmlns:p14="http://schemas.microsoft.com/office/powerpoint/2010/main" val="253730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BRAIN@WORK</a:t>
            </a:r>
          </a:p>
          <a:p>
            <a:pPr>
              <a:lnSpc>
                <a:spcPct val="150000"/>
              </a:lnSpc>
            </a:pPr>
            <a:r>
              <a:rPr lang="en-ZA" sz="2400" dirty="0">
                <a:latin typeface="Arial" panose="020B0604020202020204" pitchFamily="34" charset="0"/>
                <a:cs typeface="Arial" panose="020B0604020202020204" pitchFamily="34" charset="0"/>
              </a:rPr>
              <a:t>Your brain has many different parts that work together:</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Learning skills</a:t>
            </a:r>
          </a:p>
        </p:txBody>
      </p:sp>
      <p:graphicFrame>
        <p:nvGraphicFramePr>
          <p:cNvPr id="2" name="Table 1">
            <a:extLst>
              <a:ext uri="{FF2B5EF4-FFF2-40B4-BE49-F238E27FC236}">
                <a16:creationId xmlns:a16="http://schemas.microsoft.com/office/drawing/2014/main" id="{D39CFCB5-C393-CE49-9F60-955361C25226}"/>
              </a:ext>
            </a:extLst>
          </p:cNvPr>
          <p:cNvGraphicFramePr>
            <a:graphicFrameLocks noGrp="1"/>
          </p:cNvGraphicFramePr>
          <p:nvPr>
            <p:extLst>
              <p:ext uri="{D42A27DB-BD31-4B8C-83A1-F6EECF244321}">
                <p14:modId xmlns:p14="http://schemas.microsoft.com/office/powerpoint/2010/main" val="1429430122"/>
              </p:ext>
            </p:extLst>
          </p:nvPr>
        </p:nvGraphicFramePr>
        <p:xfrm>
          <a:off x="838200" y="2926873"/>
          <a:ext cx="10297886" cy="2755469"/>
        </p:xfrm>
        <a:graphic>
          <a:graphicData uri="http://schemas.openxmlformats.org/drawingml/2006/table">
            <a:tbl>
              <a:tblPr/>
              <a:tblGrid>
                <a:gridCol w="1289900">
                  <a:extLst>
                    <a:ext uri="{9D8B030D-6E8A-4147-A177-3AD203B41FA5}">
                      <a16:colId xmlns:a16="http://schemas.microsoft.com/office/drawing/2014/main" val="592413443"/>
                    </a:ext>
                  </a:extLst>
                </a:gridCol>
                <a:gridCol w="4701209">
                  <a:extLst>
                    <a:ext uri="{9D8B030D-6E8A-4147-A177-3AD203B41FA5}">
                      <a16:colId xmlns:a16="http://schemas.microsoft.com/office/drawing/2014/main" val="4038608797"/>
                    </a:ext>
                  </a:extLst>
                </a:gridCol>
                <a:gridCol w="4306777">
                  <a:extLst>
                    <a:ext uri="{9D8B030D-6E8A-4147-A177-3AD203B41FA5}">
                      <a16:colId xmlns:a16="http://schemas.microsoft.com/office/drawing/2014/main" val="3823108368"/>
                    </a:ext>
                  </a:extLst>
                </a:gridCol>
              </a:tblGrid>
              <a:tr h="393638">
                <a:tc>
                  <a:txBody>
                    <a:bodyPr/>
                    <a:lstStyle/>
                    <a:p>
                      <a:r>
                        <a:rPr lang="en-ZA" sz="1050" b="1">
                          <a:solidFill>
                            <a:srgbClr val="FFFFFF"/>
                          </a:solidFill>
                          <a:effectLst/>
                          <a:latin typeface="MinionPro"/>
                        </a:rPr>
                        <a:t>Brain part </a:t>
                      </a:r>
                      <a:endParaRPr lang="en-ZA" sz="24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F00"/>
                    </a:solidFill>
                  </a:tcPr>
                </a:tc>
                <a:tc>
                  <a:txBody>
                    <a:bodyPr/>
                    <a:lstStyle/>
                    <a:p>
                      <a:r>
                        <a:rPr lang="en-ZA" sz="1050" b="1">
                          <a:solidFill>
                            <a:srgbClr val="FFFFFF"/>
                          </a:solidFill>
                          <a:effectLst/>
                          <a:latin typeface="MinionPro"/>
                        </a:rPr>
                        <a:t>Major functions </a:t>
                      </a:r>
                      <a:endParaRPr lang="en-ZA" sz="24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F00"/>
                    </a:solidFill>
                  </a:tcPr>
                </a:tc>
                <a:tc>
                  <a:txBody>
                    <a:bodyPr/>
                    <a:lstStyle/>
                    <a:p>
                      <a:r>
                        <a:rPr lang="en-ZA" sz="1050" b="1">
                          <a:solidFill>
                            <a:srgbClr val="FFFFFF"/>
                          </a:solidFill>
                          <a:effectLst/>
                          <a:latin typeface="MinionPro"/>
                        </a:rPr>
                        <a:t>How you use it when learning </a:t>
                      </a:r>
                      <a:endParaRPr lang="en-ZA" sz="24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F00"/>
                    </a:solidFill>
                  </a:tcPr>
                </a:tc>
                <a:extLst>
                  <a:ext uri="{0D108BD9-81ED-4DB2-BD59-A6C34878D82A}">
                    <a16:rowId xmlns:a16="http://schemas.microsoft.com/office/drawing/2014/main" val="1427211873"/>
                  </a:ext>
                </a:extLst>
              </a:tr>
              <a:tr h="866005">
                <a:tc>
                  <a:txBody>
                    <a:bodyPr/>
                    <a:lstStyle/>
                    <a:p>
                      <a:r>
                        <a:rPr lang="en-ZA" sz="1050">
                          <a:effectLst/>
                          <a:latin typeface="MinionPro"/>
                        </a:rPr>
                        <a:t>Cerebrum or cortex </a:t>
                      </a:r>
                      <a:endParaRPr lang="en-ZA" sz="24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E5"/>
                    </a:solidFill>
                  </a:tcPr>
                </a:tc>
                <a:tc>
                  <a:txBody>
                    <a:bodyPr/>
                    <a:lstStyle/>
                    <a:p>
                      <a:r>
                        <a:rPr lang="en-ZA" sz="1050" dirty="0">
                          <a:effectLst/>
                          <a:latin typeface="MinionPro"/>
                        </a:rPr>
                        <a:t>Is the </a:t>
                      </a:r>
                      <a:r>
                        <a:rPr lang="en-ZA" sz="1050" b="1" dirty="0">
                          <a:effectLst/>
                          <a:latin typeface="MinionPro"/>
                        </a:rPr>
                        <a:t>thinking part of the brain </a:t>
                      </a:r>
                      <a:r>
                        <a:rPr lang="en-ZA" sz="1050" dirty="0">
                          <a:effectLst/>
                          <a:latin typeface="MinionPro"/>
                        </a:rPr>
                        <a:t>in that it controls your </a:t>
                      </a:r>
                      <a:r>
                        <a:rPr lang="en-ZA" sz="1050" i="1" dirty="0">
                          <a:effectLst/>
                          <a:latin typeface="MinionPro"/>
                        </a:rPr>
                        <a:t>voluntary </a:t>
                      </a:r>
                      <a:r>
                        <a:rPr lang="en-ZA" sz="1050" dirty="0">
                          <a:effectLst/>
                          <a:latin typeface="MinionPro"/>
                        </a:rPr>
                        <a:t>muscles and helps you to reason. Your </a:t>
                      </a:r>
                      <a:r>
                        <a:rPr lang="en-ZA" sz="1050" b="1" dirty="0">
                          <a:effectLst/>
                          <a:latin typeface="MinionPro"/>
                        </a:rPr>
                        <a:t>memory </a:t>
                      </a:r>
                      <a:r>
                        <a:rPr lang="en-ZA" sz="1050" dirty="0">
                          <a:effectLst/>
                          <a:latin typeface="MinionPro"/>
                        </a:rPr>
                        <a:t>is located in the cerebrum – both short-term memory (what you ate for dinner last night) and long-term memory (like a childhood memory). </a:t>
                      </a:r>
                      <a:endParaRPr lang="en-ZA" sz="24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E5"/>
                    </a:solidFill>
                  </a:tcPr>
                </a:tc>
                <a:tc>
                  <a:txBody>
                    <a:bodyPr/>
                    <a:lstStyle/>
                    <a:p>
                      <a:r>
                        <a:rPr lang="en-ZA" sz="1050">
                          <a:effectLst/>
                          <a:latin typeface="MinionPro"/>
                        </a:rPr>
                        <a:t>You can't dance, weld a pipe or write an examination paper without your cerebrum. When you're thinking hard, you're using your cerebrum. You need it to solve math problems, figure out a computer game or draw a diagram. </a:t>
                      </a:r>
                      <a:endParaRPr lang="en-ZA" sz="24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E5"/>
                    </a:solidFill>
                  </a:tcPr>
                </a:tc>
                <a:extLst>
                  <a:ext uri="{0D108BD9-81ED-4DB2-BD59-A6C34878D82A}">
                    <a16:rowId xmlns:a16="http://schemas.microsoft.com/office/drawing/2014/main" val="1573844511"/>
                  </a:ext>
                </a:extLst>
              </a:tr>
              <a:tr h="629821">
                <a:tc>
                  <a:txBody>
                    <a:bodyPr/>
                    <a:lstStyle/>
                    <a:p>
                      <a:r>
                        <a:rPr lang="en-ZA" sz="1050">
                          <a:effectLst/>
                          <a:latin typeface="MinionPro"/>
                        </a:rPr>
                        <a:t>Cerebellum </a:t>
                      </a:r>
                      <a:endParaRPr lang="en-ZA" sz="24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C"/>
                    </a:solidFill>
                  </a:tcPr>
                </a:tc>
                <a:tc>
                  <a:txBody>
                    <a:bodyPr/>
                    <a:lstStyle/>
                    <a:p>
                      <a:r>
                        <a:rPr lang="en-ZA" sz="1050" dirty="0">
                          <a:effectLst/>
                          <a:latin typeface="MinionPro"/>
                        </a:rPr>
                        <a:t>It controls </a:t>
                      </a:r>
                      <a:r>
                        <a:rPr lang="en-ZA" sz="1050" b="1" dirty="0">
                          <a:effectLst/>
                          <a:latin typeface="MinionPro"/>
                        </a:rPr>
                        <a:t>balance, movement and </a:t>
                      </a:r>
                      <a:r>
                        <a:rPr lang="en-ZA" sz="1050" b="1" i="0" dirty="0">
                          <a:effectLst/>
                          <a:latin typeface="MinionPro"/>
                        </a:rPr>
                        <a:t>co-ordination</a:t>
                      </a:r>
                      <a:r>
                        <a:rPr lang="en-ZA" sz="1050" i="0" dirty="0">
                          <a:effectLst/>
                          <a:latin typeface="MinionPro"/>
                        </a:rPr>
                        <a:t>. </a:t>
                      </a:r>
                      <a:endParaRPr lang="en-ZA" sz="2400" i="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C"/>
                    </a:solidFill>
                  </a:tcPr>
                </a:tc>
                <a:tc>
                  <a:txBody>
                    <a:bodyPr/>
                    <a:lstStyle/>
                    <a:p>
                      <a:r>
                        <a:rPr lang="en-ZA" sz="1050">
                          <a:effectLst/>
                          <a:latin typeface="MinionPro"/>
                        </a:rPr>
                        <a:t>When you stand up and move around to fetch a tool or prepare a dish it is because of your cerebellum that you can. </a:t>
                      </a:r>
                      <a:endParaRPr lang="en-ZA" sz="24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C"/>
                    </a:solidFill>
                  </a:tcPr>
                </a:tc>
                <a:extLst>
                  <a:ext uri="{0D108BD9-81ED-4DB2-BD59-A6C34878D82A}">
                    <a16:rowId xmlns:a16="http://schemas.microsoft.com/office/drawing/2014/main" val="3515014956"/>
                  </a:ext>
                </a:extLst>
              </a:tr>
              <a:tr h="866005">
                <a:tc>
                  <a:txBody>
                    <a:bodyPr/>
                    <a:lstStyle/>
                    <a:p>
                      <a:r>
                        <a:rPr lang="en-ZA" sz="1050">
                          <a:effectLst/>
                          <a:latin typeface="MinionPro"/>
                        </a:rPr>
                        <a:t>Brain stem </a:t>
                      </a:r>
                      <a:endParaRPr lang="en-ZA" sz="24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E5"/>
                    </a:solidFill>
                  </a:tcPr>
                </a:tc>
                <a:tc>
                  <a:txBody>
                    <a:bodyPr/>
                    <a:lstStyle/>
                    <a:p>
                      <a:r>
                        <a:rPr lang="en-ZA" sz="1050" dirty="0">
                          <a:effectLst/>
                          <a:latin typeface="MinionPro"/>
                        </a:rPr>
                        <a:t>This is the </a:t>
                      </a:r>
                      <a:r>
                        <a:rPr lang="en-ZA" sz="1050" b="1" dirty="0">
                          <a:effectLst/>
                          <a:latin typeface="MinionPro"/>
                        </a:rPr>
                        <a:t>brain’s control centre </a:t>
                      </a:r>
                      <a:r>
                        <a:rPr lang="en-ZA" sz="1050" dirty="0">
                          <a:effectLst/>
                          <a:latin typeface="MinionPro"/>
                        </a:rPr>
                        <a:t>that sorts through the millions of messages that the brain and the rest of the body send back and forth. The brain stem is </a:t>
                      </a:r>
                      <a:r>
                        <a:rPr lang="en-ZA" sz="1050" b="1" dirty="0">
                          <a:effectLst/>
                          <a:latin typeface="MinionPro"/>
                        </a:rPr>
                        <a:t>in charge of all the functions your body needs to stay alive </a:t>
                      </a:r>
                      <a:r>
                        <a:rPr lang="en-ZA" sz="1050" dirty="0">
                          <a:effectLst/>
                          <a:latin typeface="MinionPro"/>
                        </a:rPr>
                        <a:t>by controlling your </a:t>
                      </a:r>
                      <a:r>
                        <a:rPr lang="en-ZA" sz="1050" i="1" dirty="0">
                          <a:effectLst/>
                          <a:latin typeface="MinionPro"/>
                        </a:rPr>
                        <a:t>involuntary </a:t>
                      </a:r>
                      <a:r>
                        <a:rPr lang="en-ZA" sz="1050" dirty="0">
                          <a:effectLst/>
                          <a:latin typeface="MinionPro"/>
                        </a:rPr>
                        <a:t>muscles. </a:t>
                      </a:r>
                      <a:endParaRPr lang="en-ZA" sz="24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E5"/>
                    </a:solidFill>
                  </a:tcPr>
                </a:tc>
                <a:tc>
                  <a:txBody>
                    <a:bodyPr/>
                    <a:lstStyle/>
                    <a:p>
                      <a:r>
                        <a:rPr lang="en-ZA" sz="1050" dirty="0">
                          <a:effectLst/>
                          <a:latin typeface="MinionPro"/>
                        </a:rPr>
                        <a:t>When you learn and study, it keeps you breathing air, digesting food and circulating blood. </a:t>
                      </a:r>
                      <a:endParaRPr lang="en-ZA" sz="24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E5"/>
                    </a:solidFill>
                  </a:tcPr>
                </a:tc>
                <a:extLst>
                  <a:ext uri="{0D108BD9-81ED-4DB2-BD59-A6C34878D82A}">
                    <a16:rowId xmlns:a16="http://schemas.microsoft.com/office/drawing/2014/main" val="2280003602"/>
                  </a:ext>
                </a:extLst>
              </a:tr>
            </a:tbl>
          </a:graphicData>
        </a:graphic>
      </p:graphicFrame>
    </p:spTree>
    <p:extLst>
      <p:ext uri="{BB962C8B-B14F-4D97-AF65-F5344CB8AC3E}">
        <p14:creationId xmlns:p14="http://schemas.microsoft.com/office/powerpoint/2010/main" val="21348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Learning skills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PLAN YOUR STUDYING</a:t>
            </a:r>
          </a:p>
          <a:p>
            <a:pPr>
              <a:lnSpc>
                <a:spcPct val="150000"/>
              </a:lnSpc>
            </a:pPr>
            <a:r>
              <a:rPr lang="en-ZA" sz="2400" dirty="0">
                <a:latin typeface="Arial" panose="020B0604020202020204" pitchFamily="34" charset="0"/>
                <a:cs typeface="Arial" panose="020B0604020202020204" pitchFamily="34" charset="0"/>
              </a:rPr>
              <a:t>It is important to know your study and learning preferences. This can be through a study group, which has both advantages (such as social factors and information sharing) and disadvantages (such as frustration and miscommunication). The factors to consider when planning to study are: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Time before the exam &amp; how much time you can set aside each day;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Content that needs to be studied.</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98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LIVE A BALANCED LIFESTYLE</a:t>
            </a:r>
          </a:p>
          <a:p>
            <a:pPr>
              <a:lnSpc>
                <a:spcPct val="150000"/>
              </a:lnSpc>
            </a:pPr>
            <a:r>
              <a:rPr lang="en-ZA" sz="2400" dirty="0">
                <a:latin typeface="Arial" panose="020B0604020202020204" pitchFamily="34" charset="0"/>
                <a:cs typeface="Arial" panose="020B0604020202020204" pitchFamily="34" charset="0"/>
              </a:rPr>
              <a:t>A balanced lifestyle is a lifestyle that will ensure that you enjoy good health to be able to perform your daily responsibilities. You have to live in such a way that you are free of disease, manage your stress levels and are filled with energy, enthusiasm for living and a positive attitude. It implies that you relax enough and work or study and maintain a balance between these components. Healthy habits form the building blocks of a balanced lifestyle.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Health and wellbeing</a:t>
            </a:r>
          </a:p>
        </p:txBody>
      </p:sp>
    </p:spTree>
    <p:extLst>
      <p:ext uri="{BB962C8B-B14F-4D97-AF65-F5344CB8AC3E}">
        <p14:creationId xmlns:p14="http://schemas.microsoft.com/office/powerpoint/2010/main" val="3656036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29439</TotalTime>
  <Words>1662</Words>
  <Application>Microsoft Office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Brandon Grotesque Medium</vt:lpstr>
      <vt:lpstr>Calibri</vt:lpstr>
      <vt:lpstr>Calibri Light</vt:lpstr>
      <vt:lpstr>MinionPro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209</cp:revision>
  <dcterms:created xsi:type="dcterms:W3CDTF">2018-09-18T08:47:31Z</dcterms:created>
  <dcterms:modified xsi:type="dcterms:W3CDTF">2023-07-18T09:41:50Z</dcterms:modified>
</cp:coreProperties>
</file>