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307" r:id="rId5"/>
    <p:sldId id="306" r:id="rId6"/>
    <p:sldId id="305" r:id="rId7"/>
    <p:sldId id="308" r:id="rId8"/>
    <p:sldId id="309" r:id="rId9"/>
    <p:sldId id="310" r:id="rId10"/>
    <p:sldId id="311" r:id="rId11"/>
    <p:sldId id="312" r:id="rId12"/>
    <p:sldId id="313" r:id="rId13"/>
    <p:sldId id="298" r:id="rId14"/>
    <p:sldId id="299" r:id="rId15"/>
    <p:sldId id="303" r:id="rId16"/>
    <p:sldId id="314" r:id="rId17"/>
    <p:sldId id="300" r:id="rId18"/>
    <p:sldId id="301"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8"/>
    <p:restoredTop sz="94497"/>
  </p:normalViewPr>
  <p:slideViewPr>
    <p:cSldViewPr snapToGrid="0" snapToObjects="1">
      <p:cViewPr varScale="1">
        <p:scale>
          <a:sx n="79" d="100"/>
          <a:sy n="79" d="100"/>
        </p:scale>
        <p:origin x="634"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18/07/2023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18/07/2023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E1BA6A44-3109-7A4C-BD2B-FD150C7E05A7}"/>
              </a:ext>
            </a:extLst>
          </p:cNvPr>
          <p:cNvPicPr>
            <a:picLocks noChangeAspect="1"/>
          </p:cNvPicPr>
          <p:nvPr/>
        </p:nvPicPr>
        <p:blipFill rotWithShape="1">
          <a:blip r:embed="rId2"/>
          <a:srcRect t="29942" b="29942"/>
          <a:stretch/>
        </p:blipFill>
        <p:spPr>
          <a:xfrm>
            <a:off x="1" y="0"/>
            <a:ext cx="1219200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Life Orientation: </a:t>
            </a:r>
            <a:r>
              <a:rPr lang="en-GB" sz="5400" b="1">
                <a:solidFill>
                  <a:schemeClr val="bg1"/>
                </a:solidFill>
                <a:latin typeface="Brandon Grotesque Medium" panose="020B0603020203060202" pitchFamily="34" charset="77"/>
              </a:rPr>
              <a:t>Computer Skills</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NCV2</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IDENTIFY FILE TYPES</a:t>
            </a:r>
          </a:p>
          <a:p>
            <a:pPr>
              <a:lnSpc>
                <a:spcPct val="150000"/>
              </a:lnSpc>
            </a:pPr>
            <a:r>
              <a:rPr lang="en-ZA" sz="2400" dirty="0">
                <a:latin typeface="Arial" panose="020B0604020202020204" pitchFamily="34" charset="0"/>
                <a:cs typeface="Arial" panose="020B0604020202020204" pitchFamily="34" charset="0"/>
              </a:rPr>
              <a:t>A file name consists of a unique name, followed by a full stop, followed by an extension. The extension is an indicator of the program in which the file is created. </a:t>
            </a:r>
          </a:p>
        </p:txBody>
      </p:sp>
    </p:spTree>
    <p:extLst>
      <p:ext uri="{BB962C8B-B14F-4D97-AF65-F5344CB8AC3E}">
        <p14:creationId xmlns:p14="http://schemas.microsoft.com/office/powerpoint/2010/main" val="315289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CREATE FOLDERS</a:t>
            </a:r>
          </a:p>
          <a:p>
            <a:pPr>
              <a:lnSpc>
                <a:spcPct val="150000"/>
              </a:lnSpc>
            </a:pPr>
            <a:r>
              <a:rPr lang="en-ZA" sz="2400" dirty="0">
                <a:latin typeface="Arial" panose="020B0604020202020204" pitchFamily="34" charset="0"/>
                <a:cs typeface="Arial" panose="020B0604020202020204" pitchFamily="34" charset="0"/>
              </a:rPr>
              <a:t>Folders are created to help organise computer files into specific categories.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Folders can be created within other folders on the computer system. Files can be moved from one folder to another.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Folders can hold any number of individual files.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When saving a document that has been created, choose the folder in which to store the file.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Folders can be copied, moved, renamed, and deleted. </a:t>
            </a:r>
          </a:p>
        </p:txBody>
      </p:sp>
    </p:spTree>
    <p:extLst>
      <p:ext uri="{BB962C8B-B14F-4D97-AF65-F5344CB8AC3E}">
        <p14:creationId xmlns:p14="http://schemas.microsoft.com/office/powerpoint/2010/main" val="389970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HELP FUNCTION</a:t>
            </a:r>
          </a:p>
          <a:p>
            <a:pPr>
              <a:lnSpc>
                <a:spcPct val="150000"/>
              </a:lnSpc>
            </a:pPr>
            <a:r>
              <a:rPr lang="en-ZA" sz="2400" dirty="0">
                <a:latin typeface="Arial" panose="020B0604020202020204" pitchFamily="34" charset="0"/>
                <a:cs typeface="Arial" panose="020B0604020202020204" pitchFamily="34" charset="0"/>
              </a:rPr>
              <a:t>In Windows 10 there is a Get Help function, which acts as a virtual agent. Here you can get quick answers to common questions, suggestions for troubleshooting, and instructions for how to do things. You can type your question to the virtual agent.</a:t>
            </a:r>
          </a:p>
        </p:txBody>
      </p:sp>
    </p:spTree>
    <p:extLst>
      <p:ext uri="{BB962C8B-B14F-4D97-AF65-F5344CB8AC3E}">
        <p14:creationId xmlns:p14="http://schemas.microsoft.com/office/powerpoint/2010/main" val="298741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KEYBOARD PROFICIENCY IN AN MS WORD DOC</a:t>
            </a:r>
          </a:p>
          <a:p>
            <a:pPr>
              <a:lnSpc>
                <a:spcPct val="150000"/>
              </a:lnSpc>
            </a:pPr>
            <a:r>
              <a:rPr lang="en-ZA" sz="2400" dirty="0">
                <a:latin typeface="Arial" panose="020B0604020202020204" pitchFamily="34" charset="0"/>
                <a:cs typeface="Arial" panose="020B0604020202020204" pitchFamily="34" charset="0"/>
              </a:rPr>
              <a:t>When working in a word processing program, it is necessary to key in text, therefore keyboarding is of vital importance. Keyboard proficiency is an essential skill nowadays and is needed in almost every working environment.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 Basic features of Microsoft Word</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6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WHAT IS A SPREADSHEET?</a:t>
            </a:r>
          </a:p>
          <a:p>
            <a:pPr>
              <a:lnSpc>
                <a:spcPct val="150000"/>
              </a:lnSpc>
            </a:pPr>
            <a:r>
              <a:rPr lang="en-ZA" sz="2400" dirty="0">
                <a:latin typeface="Arial" panose="020B0604020202020204" pitchFamily="34" charset="0"/>
                <a:cs typeface="Arial" panose="020B0604020202020204" pitchFamily="34" charset="0"/>
              </a:rPr>
              <a:t>A spreadsheet is a computer program that is used to do calculations with, or to manipulate numbers. You can do quick calculations, and also draw a graph, which is a very helpful tool in financial decision-making.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754326"/>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 Basic features of Microsoft Excel (Spreadsheet program)</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67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Basic features of Microsoft Excel (Spreadsheet program)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WHEN IS A SPREADSHEET USED?</a:t>
            </a:r>
          </a:p>
          <a:p>
            <a:pPr>
              <a:lnSpc>
                <a:spcPct val="150000"/>
              </a:lnSpc>
            </a:pPr>
            <a:r>
              <a:rPr lang="en-ZA" sz="2400" dirty="0">
                <a:latin typeface="Arial" panose="020B0604020202020204" pitchFamily="34" charset="0"/>
                <a:cs typeface="Arial" panose="020B0604020202020204" pitchFamily="34" charset="0"/>
              </a:rPr>
              <a:t>A spreadsheet is used to make calculations from which conclusions can be drawn. Applications of spreadsheets include the following: </a:t>
            </a:r>
          </a:p>
        </p:txBody>
      </p:sp>
      <p:sp>
        <p:nvSpPr>
          <p:cNvPr id="2" name="Rectangle 1">
            <a:extLst>
              <a:ext uri="{FF2B5EF4-FFF2-40B4-BE49-F238E27FC236}">
                <a16:creationId xmlns:a16="http://schemas.microsoft.com/office/drawing/2014/main" id="{6B7EFCE8-D2F3-804E-BB5D-01B21DAB50BD}"/>
              </a:ext>
            </a:extLst>
          </p:cNvPr>
          <p:cNvSpPr/>
          <p:nvPr/>
        </p:nvSpPr>
        <p:spPr>
          <a:xfrm>
            <a:off x="802341" y="3488621"/>
            <a:ext cx="10587318" cy="2308324"/>
          </a:xfrm>
          <a:prstGeom prst="rect">
            <a:avLst/>
          </a:prstGeom>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Budgets;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Statistical analyses;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Clock cards and wage sheets;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Projections;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Financial statements;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Company reports, and many more. </a:t>
            </a:r>
          </a:p>
        </p:txBody>
      </p:sp>
    </p:spTree>
    <p:extLst>
      <p:ext uri="{BB962C8B-B14F-4D97-AF65-F5344CB8AC3E}">
        <p14:creationId xmlns:p14="http://schemas.microsoft.com/office/powerpoint/2010/main" val="257498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Basic features of Microsoft Excel (Spreadsheet program)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FORMULAS TO PERFORM BASIC CALCULATIONS IN A SPREADSHEET</a:t>
            </a:r>
          </a:p>
          <a:p>
            <a:pPr>
              <a:lnSpc>
                <a:spcPct val="150000"/>
              </a:lnSpc>
            </a:pPr>
            <a:r>
              <a:rPr lang="en-ZA" sz="2400" dirty="0">
                <a:latin typeface="Arial" panose="020B0604020202020204" pitchFamily="34" charset="0"/>
                <a:cs typeface="Arial" panose="020B0604020202020204" pitchFamily="34" charset="0"/>
              </a:rPr>
              <a:t>Formulas are used to do calculations. These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Calculations in brackets;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Percent;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Exponential function;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Multiplication and division (from left to right);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Addition and subtraction (from left to right).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24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CREATING PRESENTATIONS</a:t>
            </a:r>
          </a:p>
          <a:p>
            <a:pPr>
              <a:lnSpc>
                <a:spcPct val="150000"/>
              </a:lnSpc>
            </a:pPr>
            <a:r>
              <a:rPr lang="en-ZA" sz="2400" dirty="0">
                <a:latin typeface="Arial" panose="020B0604020202020204" pitchFamily="34" charset="0"/>
                <a:cs typeface="Arial" panose="020B0604020202020204" pitchFamily="34" charset="0"/>
              </a:rPr>
              <a:t>A new presentation can be created in several ways. Either begin with a blank presentation that has neither suggested content nor design, or create a presentation by selecting a template (pre-designed themes and layouts) that determines the presentation’s design. You can also begin with an outline imported from another application.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754326"/>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 Basic features of PowerPoint presentations</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47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EXPLORE THE WORLD WIDE WEB</a:t>
            </a:r>
          </a:p>
          <a:p>
            <a:pPr>
              <a:lnSpc>
                <a:spcPct val="150000"/>
              </a:lnSpc>
            </a:pPr>
            <a:r>
              <a:rPr lang="en-ZA" sz="2400" dirty="0">
                <a:latin typeface="Arial" panose="020B0604020202020204" pitchFamily="34" charset="0"/>
                <a:cs typeface="Arial" panose="020B0604020202020204" pitchFamily="34" charset="0"/>
              </a:rPr>
              <a:t>The Internet is a global computer network – a worldwide network of computers. It enables people to communicate electronically throughout the world. Telecommunication is a general term for the transmission of information over a telephone line, which is often used to access the Internet.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 Introduction to email and the Internet </a:t>
            </a:r>
          </a:p>
        </p:txBody>
      </p:sp>
    </p:spTree>
    <p:extLst>
      <p:ext uri="{BB962C8B-B14F-4D97-AF65-F5344CB8AC3E}">
        <p14:creationId xmlns:p14="http://schemas.microsoft.com/office/powerpoint/2010/main" val="89756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Introduction to email and the Internet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USE THE INTERNET TO COMMUNICATE VIA EMAIL</a:t>
            </a:r>
          </a:p>
          <a:p>
            <a:pPr>
              <a:lnSpc>
                <a:spcPct val="150000"/>
              </a:lnSpc>
            </a:pPr>
            <a:r>
              <a:rPr lang="en-ZA" sz="2400" dirty="0">
                <a:latin typeface="Arial" panose="020B0604020202020204" pitchFamily="34" charset="0"/>
                <a:cs typeface="Arial" panose="020B0604020202020204" pitchFamily="34" charset="0"/>
              </a:rPr>
              <a:t>Electronic mail (email) is the most common reason to connect to the Internet. </a:t>
            </a:r>
          </a:p>
          <a:p>
            <a:pPr>
              <a:lnSpc>
                <a:spcPct val="150000"/>
              </a:lnSpc>
            </a:pPr>
            <a:r>
              <a:rPr lang="en-ZA" sz="2400" dirty="0">
                <a:latin typeface="Arial" panose="020B0604020202020204" pitchFamily="34" charset="0"/>
                <a:cs typeface="Arial" panose="020B0604020202020204" pitchFamily="34" charset="0"/>
              </a:rPr>
              <a:t>Electronic mail, or email as it is commonly known, is one of the most widely used facilities available on the Internet. </a:t>
            </a:r>
            <a:r>
              <a:rPr lang="en-ZA" sz="2400">
                <a:latin typeface="Arial" panose="020B0604020202020204" pitchFamily="34" charset="0"/>
                <a:cs typeface="Arial" panose="020B0604020202020204" pitchFamily="34" charset="0"/>
              </a:rPr>
              <a:t>Mail programs, such as Microsoft Outlook and Outlook Express, allow you to send and receive messages locally or internationally for the price of a local telephone call, or for free if you have full-time Internet access.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32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EXPLAIN THE PERSONAL COMPUTER</a:t>
            </a:r>
          </a:p>
          <a:p>
            <a:pPr>
              <a:lnSpc>
                <a:spcPct val="150000"/>
              </a:lnSpc>
            </a:pPr>
            <a:r>
              <a:rPr lang="en-ZA" sz="2400" dirty="0">
                <a:latin typeface="Arial" panose="020B0604020202020204" pitchFamily="34" charset="0"/>
                <a:cs typeface="Arial" panose="020B0604020202020204" pitchFamily="34" charset="0"/>
              </a:rPr>
              <a:t>A computer is an electronic, programmable machine, which is capable of processing data to produce a desired result (information). It is composed of hardware (visible devices, peripherals) and software (programs). Computers are available in a variety of sizes and configurations. Personal computers are any general-purpose computers such as desktop models, laptops, notebooks and tablet PCs – some designed for mobile use.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754326"/>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 Concepts of Information and Communication Technology (ICT)</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51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INPUT DEVICES</a:t>
            </a:r>
          </a:p>
          <a:p>
            <a:pPr>
              <a:lnSpc>
                <a:spcPct val="150000"/>
              </a:lnSpc>
            </a:pPr>
            <a:r>
              <a:rPr lang="en-ZA" sz="2400" dirty="0">
                <a:latin typeface="Arial" panose="020B0604020202020204" pitchFamily="34" charset="0"/>
                <a:cs typeface="Arial" panose="020B0604020202020204" pitchFamily="34" charset="0"/>
              </a:rPr>
              <a:t>Input devices are used to send data to the computer CPU. These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keyboard;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mouse;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Digitisers;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Scanners;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Webcams;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Memory card readers.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56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CPU</a:t>
            </a:r>
          </a:p>
          <a:p>
            <a:pPr>
              <a:lnSpc>
                <a:spcPct val="150000"/>
              </a:lnSpc>
            </a:pPr>
            <a:r>
              <a:rPr lang="en-ZA" sz="2400" dirty="0">
                <a:latin typeface="Arial" panose="020B0604020202020204" pitchFamily="34" charset="0"/>
                <a:cs typeface="Arial" panose="020B0604020202020204" pitchFamily="34" charset="0"/>
              </a:rPr>
              <a:t>The CPU can be considered as the brain (and the heart) of the computer. The CPU is a chip on the motherboard and this is where all the data is kept and processed. </a:t>
            </a:r>
          </a:p>
        </p:txBody>
      </p:sp>
    </p:spTree>
    <p:extLst>
      <p:ext uri="{BB962C8B-B14F-4D97-AF65-F5344CB8AC3E}">
        <p14:creationId xmlns:p14="http://schemas.microsoft.com/office/powerpoint/2010/main" val="156138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OUTPUT DEVICES</a:t>
            </a:r>
          </a:p>
          <a:p>
            <a:pPr>
              <a:lnSpc>
                <a:spcPct val="150000"/>
              </a:lnSpc>
            </a:pPr>
            <a:r>
              <a:rPr lang="en-ZA" sz="2400" dirty="0">
                <a:latin typeface="Arial" panose="020B0604020202020204" pitchFamily="34" charset="0"/>
                <a:cs typeface="Arial" panose="020B0604020202020204" pitchFamily="34" charset="0"/>
              </a:rPr>
              <a:t>Output devices are used to convert machine-readable information into people-readable form, either on the screen (monitor/VDU) or on a printer, when a hard copy is produced. These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Visual Display Unit (VDU);</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Printers;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Plotters;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Projectors.</a:t>
            </a:r>
          </a:p>
        </p:txBody>
      </p:sp>
    </p:spTree>
    <p:extLst>
      <p:ext uri="{BB962C8B-B14F-4D97-AF65-F5344CB8AC3E}">
        <p14:creationId xmlns:p14="http://schemas.microsoft.com/office/powerpoint/2010/main" val="366339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EXPLORE AND USE THE WINDOWS OPERATING SYSTEM</a:t>
            </a:r>
          </a:p>
          <a:p>
            <a:pPr>
              <a:lnSpc>
                <a:spcPct val="150000"/>
              </a:lnSpc>
            </a:pPr>
            <a:r>
              <a:rPr lang="en-ZA" sz="2400" dirty="0">
                <a:latin typeface="Arial" panose="020B0604020202020204" pitchFamily="34" charset="0"/>
                <a:cs typeface="Arial" panose="020B0604020202020204" pitchFamily="34" charset="0"/>
              </a:rPr>
              <a:t>The operating system: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Activates and controls the computer;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Enables the computer to run application programs;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Allows communication with the computer;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Organises files and controls the space allocation on a variety of storage media;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Manages hardware errors and the loss of data.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65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OPENING DIFFERENT WINDOWS</a:t>
            </a:r>
          </a:p>
          <a:p>
            <a:pPr>
              <a:lnSpc>
                <a:spcPct val="150000"/>
              </a:lnSpc>
            </a:pPr>
            <a:r>
              <a:rPr lang="en-ZA" sz="2400" dirty="0">
                <a:latin typeface="Arial" panose="020B0604020202020204" pitchFamily="34" charset="0"/>
                <a:cs typeface="Arial" panose="020B0604020202020204" pitchFamily="34" charset="0"/>
              </a:rPr>
              <a:t>More than one file can be opened at the same time. If several files are opened in the same program, e.g. MS Word, Windows automatically groups the open windows into a single taskbar button. </a:t>
            </a:r>
          </a:p>
        </p:txBody>
      </p:sp>
    </p:spTree>
    <p:extLst>
      <p:ext uri="{BB962C8B-B14F-4D97-AF65-F5344CB8AC3E}">
        <p14:creationId xmlns:p14="http://schemas.microsoft.com/office/powerpoint/2010/main" val="199129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SWITCH BETWEEN PROGRAMS</a:t>
            </a:r>
          </a:p>
          <a:p>
            <a:pPr>
              <a:lnSpc>
                <a:spcPct val="150000"/>
              </a:lnSpc>
            </a:pPr>
            <a:r>
              <a:rPr lang="en-ZA" sz="2400" dirty="0">
                <a:latin typeface="Arial" panose="020B0604020202020204" pitchFamily="34" charset="0"/>
                <a:cs typeface="Arial" panose="020B0604020202020204" pitchFamily="34" charset="0"/>
              </a:rPr>
              <a:t>More than one program can be opened at the same time.</a:t>
            </a:r>
          </a:p>
        </p:txBody>
      </p:sp>
    </p:spTree>
    <p:extLst>
      <p:ext uri="{BB962C8B-B14F-4D97-AF65-F5344CB8AC3E}">
        <p14:creationId xmlns:p14="http://schemas.microsoft.com/office/powerpoint/2010/main" val="198947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Concepts of Information and Communication Technology (ICT)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FILE EXPLORER</a:t>
            </a:r>
          </a:p>
          <a:p>
            <a:pPr>
              <a:lnSpc>
                <a:spcPct val="150000"/>
              </a:lnSpc>
            </a:pPr>
            <a:r>
              <a:rPr lang="en-ZA" sz="2400" dirty="0">
                <a:latin typeface="Arial" panose="020B0604020202020204" pitchFamily="34" charset="0"/>
                <a:cs typeface="Arial" panose="020B0604020202020204" pitchFamily="34" charset="0"/>
              </a:rPr>
              <a:t>File Explorer displays the hierarchical structure of files, folders, and drives on your computer. Using File Explorer, you can identify the content of storage devices and copy, move, rename, and search for files and folders. </a:t>
            </a:r>
          </a:p>
        </p:txBody>
      </p:sp>
    </p:spTree>
    <p:extLst>
      <p:ext uri="{BB962C8B-B14F-4D97-AF65-F5344CB8AC3E}">
        <p14:creationId xmlns:p14="http://schemas.microsoft.com/office/powerpoint/2010/main" val="2109532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26749</TotalTime>
  <Words>1255</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205</cp:revision>
  <dcterms:created xsi:type="dcterms:W3CDTF">2018-09-18T08:47:31Z</dcterms:created>
  <dcterms:modified xsi:type="dcterms:W3CDTF">2023-07-18T09:41:37Z</dcterms:modified>
</cp:coreProperties>
</file>