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4" r:id="rId3"/>
    <p:sldId id="297" r:id="rId4"/>
    <p:sldId id="309" r:id="rId5"/>
    <p:sldId id="310" r:id="rId6"/>
    <p:sldId id="311" r:id="rId7"/>
    <p:sldId id="298" r:id="rId8"/>
    <p:sldId id="312" r:id="rId9"/>
    <p:sldId id="299" r:id="rId10"/>
    <p:sldId id="313" r:id="rId11"/>
    <p:sldId id="314" r:id="rId12"/>
    <p:sldId id="315" r:id="rId13"/>
    <p:sldId id="317" r:id="rId14"/>
    <p:sldId id="300" r:id="rId15"/>
    <p:sldId id="319" r:id="rId16"/>
    <p:sldId id="320" r:id="rId17"/>
    <p:sldId id="321" r:id="rId18"/>
    <p:sldId id="301" r:id="rId19"/>
    <p:sldId id="322" r:id="rId20"/>
    <p:sldId id="323" r:id="rId21"/>
    <p:sldId id="324" r:id="rId22"/>
    <p:sldId id="325" r:id="rId23"/>
    <p:sldId id="326" r:id="rId24"/>
    <p:sldId id="302" r:id="rId25"/>
    <p:sldId id="327" r:id="rId26"/>
    <p:sldId id="303" r:id="rId27"/>
    <p:sldId id="328" r:id="rId28"/>
    <p:sldId id="329" r:id="rId29"/>
    <p:sldId id="330" r:id="rId30"/>
    <p:sldId id="331" r:id="rId31"/>
    <p:sldId id="332" r:id="rId32"/>
    <p:sldId id="333" r:id="rId33"/>
    <p:sldId id="334" r:id="rId34"/>
    <p:sldId id="335" r:id="rId35"/>
    <p:sldId id="305" r:id="rId36"/>
    <p:sldId id="336" r:id="rId37"/>
    <p:sldId id="337" r:id="rId38"/>
    <p:sldId id="338" r:id="rId39"/>
    <p:sldId id="339" r:id="rId40"/>
    <p:sldId id="341" r:id="rId41"/>
    <p:sldId id="306" r:id="rId42"/>
    <p:sldId id="343" r:id="rId43"/>
    <p:sldId id="307" r:id="rId44"/>
    <p:sldId id="345" r:id="rId45"/>
    <p:sldId id="346" r:id="rId46"/>
    <p:sldId id="34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267"/>
    <p:restoredTop sz="94654"/>
  </p:normalViewPr>
  <p:slideViewPr>
    <p:cSldViewPr snapToGrid="0" snapToObjects="1">
      <p:cViewPr>
        <p:scale>
          <a:sx n="48" d="100"/>
          <a:sy n="48" d="100"/>
        </p:scale>
        <p:origin x="672" y="139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1C996-B2B9-5240-B316-5F32F694C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150061-F33B-1B4A-91E5-C949D034E9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685B5E1-A19B-704F-8702-F512E94422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4DE411AE-BFF1-9A41-83A8-41AAE6C746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59E9A-86AB-234B-9208-CBE0FF33772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30424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1DE-1CDB-1F4B-BC0E-3B66D909FC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EF3569-F8AB-9A4A-994A-749B93653A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E29316-AB93-C642-9A75-2F6D0AE98E05}"/>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C3B41DCC-FA20-DC41-8FAD-2CE86B5F0C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09FB14-979F-B449-9D48-74BE686816FB}"/>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25844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5250C3-D53E-A041-A9DB-1045605D2E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BA64DC-20F7-AD49-920F-A006498DE1F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99E27B-924A-0249-8B0C-E673A4375B98}"/>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F876B186-AD16-124B-BE89-F100238EF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7A8E32-8AA1-6E4A-8993-363D1F96807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67625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5DF35-2610-7D4D-A15B-38E23A711C4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774792-A591-0C43-A39A-596364DDF4C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12403-A56B-954C-A4E0-716C875DB96A}"/>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A7D762AB-59D0-F04F-8C34-35F2AECCAE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56A6CB-52D2-5B4D-B0FC-E5CA94A6915A}"/>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56976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B1E9E-6383-934F-A592-666F1B4772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55E675-05B5-8645-ABC3-CFFE91C18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F9AC746-9B0D-AD4C-AA37-3E481335992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29A9664B-DEB2-6849-B2CF-91A197B6BC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E64E7-1787-0E4B-93E6-10DABAC204FD}"/>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3996387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E4FC-0EE0-9F47-8AB9-6678F2305D7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AD65237-F45C-1842-9DF3-370D3AB1BA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9DEFCD-7FF3-DE43-BDE5-42CE773DA46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09812F5-1021-C246-B4E4-D46D0E2A6C6E}"/>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47A7527D-1E2A-5442-8A21-63CF03ECB3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6B47F9-C074-D34C-8B3E-49A1E821EA07}"/>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9990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6F142-7397-134B-8816-B6156965040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0A7593-10F5-D546-8CC0-773B3A36B1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8156E0F-EE48-2446-9BFD-94C0BB5E1CD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408884-E1C4-6A41-8A74-F235FF4DE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C501CA7-3A87-F941-9BEB-6AD71F516B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B77EB5-BB91-C246-A4C2-A6511A489F2D}"/>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8" name="Footer Placeholder 7">
            <a:extLst>
              <a:ext uri="{FF2B5EF4-FFF2-40B4-BE49-F238E27FC236}">
                <a16:creationId xmlns:a16="http://schemas.microsoft.com/office/drawing/2014/main" id="{0C68161F-E103-774E-AF32-7A1536F594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B688133-4C64-B241-BAFD-20C898ED8F79}"/>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66876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F5658-9AB8-6D47-82B1-FE28A752094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2EFBAAB-5A28-3646-B5A3-3C70F15071A6}"/>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4" name="Footer Placeholder 3">
            <a:extLst>
              <a:ext uri="{FF2B5EF4-FFF2-40B4-BE49-F238E27FC236}">
                <a16:creationId xmlns:a16="http://schemas.microsoft.com/office/drawing/2014/main" id="{BC549E09-20BB-EC43-86CE-81E72A3A8F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80216F-DEAD-FA4E-9959-32A9F9EE2B5F}"/>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85926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CD9C0C-84EB-D04C-AE55-EA2CA6003F1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3" name="Footer Placeholder 2">
            <a:extLst>
              <a:ext uri="{FF2B5EF4-FFF2-40B4-BE49-F238E27FC236}">
                <a16:creationId xmlns:a16="http://schemas.microsoft.com/office/drawing/2014/main" id="{52DDEC6D-E524-4446-ACF7-5E570DDFAD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C877F6E-5903-8A4F-B6B4-506ADA2BF843}"/>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2018127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1C2AF-CB84-CE4D-BB17-9BCD0BEE0B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9B20B3-45CE-EC4E-BA6D-FA4FD4B16C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154BC5E-71F7-E742-9409-CA8CA235B8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0B373-D001-604D-982A-08CA677FD784}"/>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540A53A4-9FF5-354D-9804-63AC381E50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6BE2C6-B8B8-094D-A85A-744FFA7DFD34}"/>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156639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97EDF-2AC2-6D43-91AD-2FC7CA563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71A7A0-8EE4-5F4E-8431-6698219A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FA29AC0-5F77-6A4E-9E7E-2470D20875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F012124-AAD0-434C-BB3D-99DF851B953C}"/>
              </a:ext>
            </a:extLst>
          </p:cNvPr>
          <p:cNvSpPr>
            <a:spLocks noGrp="1"/>
          </p:cNvSpPr>
          <p:nvPr>
            <p:ph type="dt" sz="half" idx="10"/>
          </p:nvPr>
        </p:nvSpPr>
        <p:spPr/>
        <p:txBody>
          <a:bodyPr/>
          <a:lstStyle/>
          <a:p>
            <a:fld id="{6E9B9E68-4850-8440-9130-1569DB7DBD3D}" type="datetimeFigureOut">
              <a:rPr lang="en-GB" smtClean="0"/>
              <a:t>15/02/2021</a:t>
            </a:fld>
            <a:endParaRPr lang="en-GB"/>
          </a:p>
        </p:txBody>
      </p:sp>
      <p:sp>
        <p:nvSpPr>
          <p:cNvPr id="6" name="Footer Placeholder 5">
            <a:extLst>
              <a:ext uri="{FF2B5EF4-FFF2-40B4-BE49-F238E27FC236}">
                <a16:creationId xmlns:a16="http://schemas.microsoft.com/office/drawing/2014/main" id="{EA971030-798C-1C48-9A71-7398ECA8619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1CB539-5901-1540-9072-7C0C108B2F3C}"/>
              </a:ext>
            </a:extLst>
          </p:cNvPr>
          <p:cNvSpPr>
            <a:spLocks noGrp="1"/>
          </p:cNvSpPr>
          <p:nvPr>
            <p:ph type="sldNum" sz="quarter" idx="12"/>
          </p:nvPr>
        </p:nvSpPr>
        <p:spPr/>
        <p:txBody>
          <a:bodyPr/>
          <a:lstStyle/>
          <a:p>
            <a:fld id="{D35ECE69-9CD1-F14B-A56D-9503437A8985}" type="slidenum">
              <a:rPr lang="en-GB" smtClean="0"/>
              <a:t>‹#›</a:t>
            </a:fld>
            <a:endParaRPr lang="en-GB"/>
          </a:p>
        </p:txBody>
      </p:sp>
    </p:spTree>
    <p:extLst>
      <p:ext uri="{BB962C8B-B14F-4D97-AF65-F5344CB8AC3E}">
        <p14:creationId xmlns:p14="http://schemas.microsoft.com/office/powerpoint/2010/main" val="95305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A0815C-FC18-0D4F-9BB0-7E51A018C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A39992-E157-964F-9AA8-EEFBFFCC1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1A1A3F-696C-0B4F-B81C-505E822DA6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B9E68-4850-8440-9130-1569DB7DBD3D}" type="datetimeFigureOut">
              <a:rPr lang="en-GB" smtClean="0"/>
              <a:t>15/02/2021</a:t>
            </a:fld>
            <a:endParaRPr lang="en-GB"/>
          </a:p>
        </p:txBody>
      </p:sp>
      <p:sp>
        <p:nvSpPr>
          <p:cNvPr id="5" name="Footer Placeholder 4">
            <a:extLst>
              <a:ext uri="{FF2B5EF4-FFF2-40B4-BE49-F238E27FC236}">
                <a16:creationId xmlns:a16="http://schemas.microsoft.com/office/drawing/2014/main" id="{775A592D-4E04-0940-8787-6F9AF0A732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887DF6-B662-1A43-8D83-3032652B8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5ECE69-9CD1-F14B-A56D-9503437A8985}" type="slidenum">
              <a:rPr lang="en-GB" smtClean="0"/>
              <a:t>‹#›</a:t>
            </a:fld>
            <a:endParaRPr lang="en-GB"/>
          </a:p>
        </p:txBody>
      </p:sp>
    </p:spTree>
    <p:extLst>
      <p:ext uri="{BB962C8B-B14F-4D97-AF65-F5344CB8AC3E}">
        <p14:creationId xmlns:p14="http://schemas.microsoft.com/office/powerpoint/2010/main" val="42173668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yellow&#10;&#10;Description automatically generated">
            <a:extLst>
              <a:ext uri="{FF2B5EF4-FFF2-40B4-BE49-F238E27FC236}">
                <a16:creationId xmlns:a16="http://schemas.microsoft.com/office/drawing/2014/main" id="{E15E0D52-FA3B-4B44-82AA-5188CB34B30C}"/>
              </a:ext>
            </a:extLst>
          </p:cNvPr>
          <p:cNvPicPr>
            <a:picLocks noChangeAspect="1"/>
          </p:cNvPicPr>
          <p:nvPr/>
        </p:nvPicPr>
        <p:blipFill rotWithShape="1">
          <a:blip r:embed="rId2"/>
          <a:srcRect t="22586" b="38192"/>
          <a:stretch/>
        </p:blipFill>
        <p:spPr>
          <a:xfrm>
            <a:off x="0" y="1"/>
            <a:ext cx="12218405" cy="6858000"/>
          </a:xfrm>
          <a:prstGeom prst="rect">
            <a:avLst/>
          </a:prstGeom>
        </p:spPr>
      </p:pic>
      <p:sp>
        <p:nvSpPr>
          <p:cNvPr id="6" name="TextBox 5">
            <a:extLst>
              <a:ext uri="{FF2B5EF4-FFF2-40B4-BE49-F238E27FC236}">
                <a16:creationId xmlns:a16="http://schemas.microsoft.com/office/drawing/2014/main" id="{2010E631-21CE-6343-B0E6-9C72C5DAC70D}"/>
              </a:ext>
            </a:extLst>
          </p:cNvPr>
          <p:cNvSpPr txBox="1"/>
          <p:nvPr/>
        </p:nvSpPr>
        <p:spPr>
          <a:xfrm>
            <a:off x="-1020" y="5108656"/>
            <a:ext cx="12191999" cy="1754326"/>
          </a:xfrm>
          <a:prstGeom prst="rect">
            <a:avLst/>
          </a:prstGeom>
          <a:solidFill>
            <a:schemeClr val="accent2"/>
          </a:solidFill>
        </p:spPr>
        <p:txBody>
          <a:bodyPr wrap="square" rtlCol="0">
            <a:spAutoFit/>
          </a:bodyPr>
          <a:lstStyle/>
          <a:p>
            <a:pPr algn="r"/>
            <a:r>
              <a:rPr lang="en-GB" sz="5400" b="1">
                <a:solidFill>
                  <a:schemeClr val="bg1"/>
                </a:solidFill>
                <a:latin typeface="Brandon Grotesque Medium" panose="020B0603020203060202" pitchFamily="34" charset="77"/>
              </a:rPr>
              <a:t>Language</a:t>
            </a:r>
            <a:endParaRPr lang="en-GB" sz="5400" b="1" dirty="0">
              <a:solidFill>
                <a:schemeClr val="bg1"/>
              </a:solidFill>
              <a:latin typeface="Brandon Grotesque Medium" panose="020B0603020203060202" pitchFamily="34" charset="77"/>
            </a:endParaRPr>
          </a:p>
          <a:p>
            <a:pPr algn="r"/>
            <a:r>
              <a:rPr lang="en-GB" sz="5400" b="1" dirty="0">
                <a:solidFill>
                  <a:schemeClr val="bg1"/>
                </a:solidFill>
                <a:latin typeface="Brandon Grotesque Medium" panose="020B0603020203060202" pitchFamily="34" charset="77"/>
              </a:rPr>
              <a:t>NCV2</a:t>
            </a:r>
          </a:p>
        </p:txBody>
      </p:sp>
      <p:pic>
        <p:nvPicPr>
          <p:cNvPr id="8" name="Picture 7">
            <a:extLst>
              <a:ext uri="{FF2B5EF4-FFF2-40B4-BE49-F238E27FC236}">
                <a16:creationId xmlns:a16="http://schemas.microsoft.com/office/drawing/2014/main" id="{AEAFD9B4-3832-9845-B14D-BFFC5D28A267}"/>
              </a:ext>
            </a:extLst>
          </p:cNvPr>
          <p:cNvPicPr>
            <a:picLocks noChangeAspect="1"/>
          </p:cNvPicPr>
          <p:nvPr/>
        </p:nvPicPr>
        <p:blipFill>
          <a:blip r:embed="rId3"/>
          <a:stretch>
            <a:fillRect/>
          </a:stretch>
        </p:blipFill>
        <p:spPr>
          <a:xfrm>
            <a:off x="-1523627" y="-858622"/>
            <a:ext cx="6512486" cy="6512486"/>
          </a:xfrm>
          <a:prstGeom prst="rect">
            <a:avLst/>
          </a:prstGeom>
        </p:spPr>
      </p:pic>
    </p:spTree>
    <p:extLst>
      <p:ext uri="{BB962C8B-B14F-4D97-AF65-F5344CB8AC3E}">
        <p14:creationId xmlns:p14="http://schemas.microsoft.com/office/powerpoint/2010/main" val="3800100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Information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EXAMPLES</a:t>
            </a:r>
          </a:p>
          <a:p>
            <a:pPr>
              <a:lnSpc>
                <a:spcPct val="150000"/>
              </a:lnSpc>
            </a:pPr>
            <a:r>
              <a:rPr lang="en-ZA" sz="2400" dirty="0">
                <a:latin typeface="Arial" panose="020B0604020202020204" pitchFamily="34" charset="0"/>
                <a:cs typeface="Arial" panose="020B0604020202020204" pitchFamily="34" charset="0"/>
              </a:rPr>
              <a:t>Examples of informational texts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Textbooks;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Reference texts such as a dictionary.</a:t>
            </a:r>
          </a:p>
        </p:txBody>
      </p:sp>
    </p:spTree>
    <p:extLst>
      <p:ext uri="{BB962C8B-B14F-4D97-AF65-F5344CB8AC3E}">
        <p14:creationId xmlns:p14="http://schemas.microsoft.com/office/powerpoint/2010/main" val="425880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Information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READING AN INFORMATION TEXT</a:t>
            </a:r>
          </a:p>
          <a:p>
            <a:pPr>
              <a:lnSpc>
                <a:spcPct val="150000"/>
              </a:lnSpc>
            </a:pPr>
            <a:r>
              <a:rPr lang="en-ZA" sz="2400" dirty="0">
                <a:latin typeface="Arial" panose="020B0604020202020204" pitchFamily="34" charset="0"/>
                <a:cs typeface="Arial" panose="020B0604020202020204" pitchFamily="34" charset="0"/>
              </a:rPr>
              <a:t>We approach such a text in the same way as any other: we apply our reading strategies, namely:</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Pre-reading;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Skimming;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Predicting;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Careful reading.</a:t>
            </a:r>
          </a:p>
        </p:txBody>
      </p:sp>
    </p:spTree>
    <p:extLst>
      <p:ext uri="{BB962C8B-B14F-4D97-AF65-F5344CB8AC3E}">
        <p14:creationId xmlns:p14="http://schemas.microsoft.com/office/powerpoint/2010/main" val="230647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Information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LISTENING TO INFORMATION TEXTS</a:t>
            </a:r>
          </a:p>
          <a:p>
            <a:pPr>
              <a:lnSpc>
                <a:spcPct val="150000"/>
              </a:lnSpc>
            </a:pPr>
            <a:r>
              <a:rPr lang="en-ZA" sz="2400" dirty="0">
                <a:latin typeface="Arial" panose="020B0604020202020204" pitchFamily="34" charset="0"/>
                <a:cs typeface="Arial" panose="020B0604020202020204" pitchFamily="34" charset="0"/>
              </a:rPr>
              <a:t>Listening is not simply hearing. Listening means to concentrate and co operate with the speaker. Many of us are bad listeners because our attention is easily distracted, we are not interested, or we do not understand the speaker. These are all barriers to communication which creep in very easily if we are not careful. To improve our listening skills, we should learn to be active listeners. </a:t>
            </a:r>
          </a:p>
        </p:txBody>
      </p:sp>
    </p:spTree>
    <p:extLst>
      <p:ext uri="{BB962C8B-B14F-4D97-AF65-F5344CB8AC3E}">
        <p14:creationId xmlns:p14="http://schemas.microsoft.com/office/powerpoint/2010/main" val="86302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3 – Information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WRITING INFORMATION TEXTS</a:t>
            </a:r>
          </a:p>
          <a:p>
            <a:pPr>
              <a:lnSpc>
                <a:spcPct val="150000"/>
              </a:lnSpc>
            </a:pPr>
            <a:r>
              <a:rPr lang="en-ZA" sz="2400" dirty="0">
                <a:latin typeface="Arial" panose="020B0604020202020204" pitchFamily="34" charset="0"/>
                <a:cs typeface="Arial" panose="020B0604020202020204" pitchFamily="34" charset="0"/>
              </a:rPr>
              <a:t>When we want to give factual information on a subject, we need to write it as an information text. </a:t>
            </a:r>
          </a:p>
        </p:txBody>
      </p:sp>
    </p:spTree>
    <p:extLst>
      <p:ext uri="{BB962C8B-B14F-4D97-AF65-F5344CB8AC3E}">
        <p14:creationId xmlns:p14="http://schemas.microsoft.com/office/powerpoint/2010/main" val="58286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INSTRUCTIONS</a:t>
            </a:r>
          </a:p>
          <a:p>
            <a:pPr>
              <a:lnSpc>
                <a:spcPct val="150000"/>
              </a:lnSpc>
            </a:pPr>
            <a:r>
              <a:rPr lang="en-ZA" sz="2400" dirty="0">
                <a:latin typeface="Arial" panose="020B0604020202020204" pitchFamily="34" charset="0"/>
                <a:cs typeface="Arial" panose="020B0604020202020204" pitchFamily="34" charset="0"/>
              </a:rPr>
              <a:t>Instructions are step-by-step explanations of how to do something: how to build, how to fix or how to make something. They are given in the order in which they must be done and break the process into a series of small, easy to-follow steps. Good instructions are clear, simple and specific.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1200329"/>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4 – Instructions, directions and short descriptive reports</a:t>
            </a:r>
          </a:p>
        </p:txBody>
      </p:sp>
    </p:spTree>
    <p:extLst>
      <p:ext uri="{BB962C8B-B14F-4D97-AF65-F5344CB8AC3E}">
        <p14:creationId xmlns:p14="http://schemas.microsoft.com/office/powerpoint/2010/main" val="3885861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Instructions, directions and short descriptive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TECHNICAL PROCESSES</a:t>
            </a:r>
          </a:p>
          <a:p>
            <a:pPr>
              <a:lnSpc>
                <a:spcPct val="150000"/>
              </a:lnSpc>
            </a:pPr>
            <a:r>
              <a:rPr lang="en-ZA" sz="2400" dirty="0">
                <a:latin typeface="Arial" panose="020B0604020202020204" pitchFamily="34" charset="0"/>
                <a:cs typeface="Arial" panose="020B0604020202020204" pitchFamily="34" charset="0"/>
              </a:rPr>
              <a:t>To describe a technical process, we need detailed description. So we use: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Sequence words;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Specialised vocabulary;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Diagrams, like flow charts;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Strong ‘bossy’ verbs;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Adjectives and adverbs (descriptive words);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Visuals.</a:t>
            </a:r>
          </a:p>
        </p:txBody>
      </p:sp>
    </p:spTree>
    <p:extLst>
      <p:ext uri="{BB962C8B-B14F-4D97-AF65-F5344CB8AC3E}">
        <p14:creationId xmlns:p14="http://schemas.microsoft.com/office/powerpoint/2010/main" val="13540474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Instructions, directions and short descriptive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DIRECTIONS</a:t>
            </a:r>
          </a:p>
          <a:p>
            <a:pPr>
              <a:lnSpc>
                <a:spcPct val="150000"/>
              </a:lnSpc>
            </a:pPr>
            <a:r>
              <a:rPr lang="en-ZA" sz="2400" dirty="0">
                <a:latin typeface="Arial" panose="020B0604020202020204" pitchFamily="34" charset="0"/>
                <a:cs typeface="Arial" panose="020B0604020202020204" pitchFamily="34" charset="0"/>
              </a:rPr>
              <a:t>Directions are instructions that tell us how to get to where we want to be. We are often in situations where we need to ask for or give directions. To give directions, we use a special vocabulary that includes street names and landmarks. We can also find the directions to a place by looking at a map of the area we want to visit. </a:t>
            </a:r>
          </a:p>
        </p:txBody>
      </p:sp>
    </p:spTree>
    <p:extLst>
      <p:ext uri="{BB962C8B-B14F-4D97-AF65-F5344CB8AC3E}">
        <p14:creationId xmlns:p14="http://schemas.microsoft.com/office/powerpoint/2010/main" val="2506440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830997"/>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4 – Instructions, directions and short descriptive reports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SHORT DESCRIPTIVE REPORTS</a:t>
            </a:r>
          </a:p>
          <a:p>
            <a:pPr>
              <a:lnSpc>
                <a:spcPct val="150000"/>
              </a:lnSpc>
            </a:pPr>
            <a:r>
              <a:rPr lang="en-ZA" sz="2400" dirty="0">
                <a:latin typeface="Arial" panose="020B0604020202020204" pitchFamily="34" charset="0"/>
                <a:cs typeface="Arial" panose="020B0604020202020204" pitchFamily="34" charset="0"/>
              </a:rPr>
              <a:t>Descriptive reports are used in many different situations. In a descriptive report, you describe what has happened using only the facts and important details. You do not include your feelings, thoughts and opinions. Reports can become legal documents in court so it is very important that they are accurate and include specific details.</a:t>
            </a:r>
          </a:p>
        </p:txBody>
      </p:sp>
    </p:spTree>
    <p:extLst>
      <p:ext uri="{BB962C8B-B14F-4D97-AF65-F5344CB8AC3E}">
        <p14:creationId xmlns:p14="http://schemas.microsoft.com/office/powerpoint/2010/main" val="1573276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FEATURES OF ADVERTISING TEXTS</a:t>
            </a:r>
          </a:p>
          <a:p>
            <a:pPr>
              <a:lnSpc>
                <a:spcPct val="150000"/>
              </a:lnSpc>
            </a:pPr>
            <a:r>
              <a:rPr lang="en-ZA" sz="2400" dirty="0">
                <a:latin typeface="Arial" panose="020B0604020202020204" pitchFamily="34" charset="0"/>
                <a:cs typeface="Arial" panose="020B0604020202020204" pitchFamily="34" charset="0"/>
              </a:rPr>
              <a:t>How to write advertising texts:</a:t>
            </a:r>
          </a:p>
          <a:p>
            <a:pPr>
              <a:lnSpc>
                <a:spcPct val="150000"/>
              </a:lnSpc>
            </a:pPr>
            <a:r>
              <a:rPr lang="en-ZA" sz="2400" dirty="0">
                <a:latin typeface="Arial" panose="020B0604020202020204" pitchFamily="34" charset="0"/>
                <a:cs typeface="Arial" panose="020B0604020202020204" pitchFamily="34" charset="0"/>
              </a:rPr>
              <a:t> </a:t>
            </a:r>
          </a:p>
          <a:p>
            <a:pPr>
              <a:lnSpc>
                <a:spcPct val="150000"/>
              </a:lnSpc>
            </a:pPr>
            <a:endParaRPr lang="en-ZA"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5 – Advertising texts</a:t>
            </a:r>
          </a:p>
        </p:txBody>
      </p:sp>
      <p:sp>
        <p:nvSpPr>
          <p:cNvPr id="3" name="Rectangle 2">
            <a:extLst>
              <a:ext uri="{FF2B5EF4-FFF2-40B4-BE49-F238E27FC236}">
                <a16:creationId xmlns:a16="http://schemas.microsoft.com/office/drawing/2014/main" id="{0DFFC291-A75F-2E47-8B87-8845A9201DC2}"/>
              </a:ext>
            </a:extLst>
          </p:cNvPr>
          <p:cNvSpPr/>
          <p:nvPr/>
        </p:nvSpPr>
        <p:spPr>
          <a:xfrm>
            <a:off x="802341" y="2922697"/>
            <a:ext cx="10910048" cy="2903337"/>
          </a:xfrm>
          <a:prstGeom prst="rect">
            <a:avLst/>
          </a:prstGeom>
        </p:spPr>
        <p:txBody>
          <a:bodyPr wrap="square" numCol="2">
            <a:spAutoFit/>
          </a:bodyPr>
          <a:lstStyle/>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Give a title or heading;</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eye-catching layout;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interesting font;</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Ask an effective question or two;</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Have enough white space;</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Remember important detail;</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Use colourful pictures/illustrations; </a:t>
            </a:r>
          </a:p>
          <a:p>
            <a:pPr marL="285750" indent="-28575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Use catchy phrases/words;</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Give contact details; and</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Use big letters.</a:t>
            </a:r>
            <a:endParaRPr lang="en-US" sz="2400" dirty="0"/>
          </a:p>
        </p:txBody>
      </p:sp>
      <p:pic>
        <p:nvPicPr>
          <p:cNvPr id="1025" name="Picture 1" descr="page92image66688064">
            <a:extLst>
              <a:ext uri="{FF2B5EF4-FFF2-40B4-BE49-F238E27FC236}">
                <a16:creationId xmlns:a16="http://schemas.microsoft.com/office/drawing/2014/main" id="{0BF08BC8-F1AA-9749-91F7-B24F2ED52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8500" cy="143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513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Advertising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AIDA PRINCIPLE</a:t>
            </a:r>
          </a:p>
          <a:p>
            <a:pPr>
              <a:lnSpc>
                <a:spcPct val="150000"/>
              </a:lnSpc>
            </a:pPr>
            <a:r>
              <a:rPr lang="en-ZA" sz="2400" dirty="0">
                <a:latin typeface="Arial" panose="020B0604020202020204" pitchFamily="34" charset="0"/>
                <a:cs typeface="Arial" panose="020B0604020202020204" pitchFamily="34" charset="0"/>
              </a:rPr>
              <a:t>AIDA is an acronym. It stands for the following: </a:t>
            </a:r>
          </a:p>
          <a:p>
            <a:pPr>
              <a:lnSpc>
                <a:spcPct val="150000"/>
              </a:lnSpc>
            </a:pPr>
            <a:r>
              <a:rPr lang="en-ZA" sz="2400" dirty="0">
                <a:latin typeface="Arial" panose="020B0604020202020204" pitchFamily="34" charset="0"/>
                <a:cs typeface="Arial" panose="020B0604020202020204" pitchFamily="34" charset="0"/>
              </a:rPr>
              <a:t>A – Attention</a:t>
            </a:r>
          </a:p>
          <a:p>
            <a:pPr>
              <a:lnSpc>
                <a:spcPct val="150000"/>
              </a:lnSpc>
            </a:pPr>
            <a:r>
              <a:rPr lang="en-ZA" sz="2400" dirty="0">
                <a:latin typeface="Arial" panose="020B0604020202020204" pitchFamily="34" charset="0"/>
                <a:cs typeface="Arial" panose="020B0604020202020204" pitchFamily="34" charset="0"/>
              </a:rPr>
              <a:t>I – Interest  </a:t>
            </a:r>
          </a:p>
          <a:p>
            <a:pPr>
              <a:lnSpc>
                <a:spcPct val="150000"/>
              </a:lnSpc>
            </a:pPr>
            <a:r>
              <a:rPr lang="en-ZA" sz="2400" dirty="0">
                <a:latin typeface="Arial" panose="020B0604020202020204" pitchFamily="34" charset="0"/>
                <a:cs typeface="Arial" panose="020B0604020202020204" pitchFamily="34" charset="0"/>
              </a:rPr>
              <a:t>D – Desire </a:t>
            </a:r>
            <a:br>
              <a:rPr lang="en-ZA" sz="2400" dirty="0">
                <a:latin typeface="Arial" panose="020B0604020202020204" pitchFamily="34" charset="0"/>
                <a:cs typeface="Arial" panose="020B0604020202020204" pitchFamily="34" charset="0"/>
              </a:rPr>
            </a:br>
            <a:r>
              <a:rPr lang="en-ZA" sz="2400" dirty="0">
                <a:latin typeface="Arial" panose="020B0604020202020204" pitchFamily="34" charset="0"/>
                <a:cs typeface="Arial" panose="020B0604020202020204" pitchFamily="34" charset="0"/>
              </a:rPr>
              <a:t>A – Action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5532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PRINCIPLES OF EFFECTIVE COMMUNICATION</a:t>
            </a:r>
          </a:p>
          <a:p>
            <a:pPr>
              <a:lnSpc>
                <a:spcPct val="150000"/>
              </a:lnSpc>
            </a:pPr>
            <a:r>
              <a:rPr lang="en-ZA" sz="2400" dirty="0">
                <a:latin typeface="Arial" panose="020B0604020202020204" pitchFamily="34" charset="0"/>
                <a:cs typeface="Arial" panose="020B0604020202020204" pitchFamily="34" charset="0"/>
              </a:rPr>
              <a:t>The principles of effective communication are: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Audience: Suit your communication to the intended audience.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Purpose: Make your communication fulfil its purpose.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Clarity: Express yourself clearly when speaking and writing – be concise, correct and courteous.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Feedback: Listen to, view and read information in such a way that you can show you have understood it.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 – Communication</a:t>
            </a:r>
          </a:p>
        </p:txBody>
      </p:sp>
    </p:spTree>
    <p:extLst>
      <p:ext uri="{BB962C8B-B14F-4D97-AF65-F5344CB8AC3E}">
        <p14:creationId xmlns:p14="http://schemas.microsoft.com/office/powerpoint/2010/main" val="1012513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Advertising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LANGUAGE OF ADVERTISING </a:t>
            </a:r>
          </a:p>
          <a:p>
            <a:pPr>
              <a:lnSpc>
                <a:spcPct val="150000"/>
              </a:lnSpc>
            </a:pPr>
            <a:r>
              <a:rPr lang="en-ZA" sz="2400" dirty="0">
                <a:latin typeface="Arial" panose="020B0604020202020204" pitchFamily="34" charset="0"/>
                <a:cs typeface="Arial" panose="020B0604020202020204" pitchFamily="34" charset="0"/>
              </a:rPr>
              <a:t>When our purpose in advertising is mainly to persuade, we use </a:t>
            </a:r>
            <a:r>
              <a:rPr lang="en-ZA" sz="2400" b="1" dirty="0">
                <a:latin typeface="Arial" panose="020B0604020202020204" pitchFamily="34" charset="0"/>
                <a:cs typeface="Arial" panose="020B0604020202020204" pitchFamily="34" charset="0"/>
              </a:rPr>
              <a:t>emotive</a:t>
            </a:r>
            <a:r>
              <a:rPr lang="en-ZA" sz="2400" dirty="0">
                <a:latin typeface="Arial" panose="020B0604020202020204" pitchFamily="34" charset="0"/>
                <a:cs typeface="Arial" panose="020B0604020202020204" pitchFamily="34" charset="0"/>
              </a:rPr>
              <a:t> language. A </a:t>
            </a:r>
            <a:r>
              <a:rPr lang="en-ZA" sz="2400" b="1" dirty="0">
                <a:latin typeface="Arial" panose="020B0604020202020204" pitchFamily="34" charset="0"/>
                <a:cs typeface="Arial" panose="020B0604020202020204" pitchFamily="34" charset="0"/>
              </a:rPr>
              <a:t>slogan</a:t>
            </a:r>
            <a:r>
              <a:rPr lang="en-ZA" sz="2400" dirty="0">
                <a:latin typeface="Arial" panose="020B0604020202020204" pitchFamily="34" charset="0"/>
                <a:cs typeface="Arial" panose="020B0604020202020204" pitchFamily="34" charset="0"/>
              </a:rPr>
              <a:t> is a short, catchy, memorable phrase that is used to promote a product or service. A </a:t>
            </a:r>
            <a:r>
              <a:rPr lang="en-ZA" sz="2400" b="1" dirty="0">
                <a:latin typeface="Arial" panose="020B0604020202020204" pitchFamily="34" charset="0"/>
                <a:cs typeface="Arial" panose="020B0604020202020204" pitchFamily="34" charset="0"/>
              </a:rPr>
              <a:t>logo</a:t>
            </a:r>
            <a:r>
              <a:rPr lang="en-ZA" sz="2400" dirty="0">
                <a:latin typeface="Arial" panose="020B0604020202020204" pitchFamily="34" charset="0"/>
                <a:cs typeface="Arial" panose="020B0604020202020204" pitchFamily="34" charset="0"/>
              </a:rPr>
              <a:t> is a symbol or design that is used to identify an organisation. </a:t>
            </a:r>
          </a:p>
          <a:p>
            <a:pPr>
              <a:lnSpc>
                <a:spcPct val="150000"/>
              </a:lnSpc>
            </a:pPr>
            <a:endParaRPr lang="en-ZA" sz="2400" dirty="0">
              <a:latin typeface="Arial" panose="020B0604020202020204" pitchFamily="34" charset="0"/>
              <a:cs typeface="Arial" panose="020B0604020202020204" pitchFamily="34" charset="0"/>
            </a:endParaRP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7250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Advertising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THE TARGET AUDIENCE</a:t>
            </a:r>
          </a:p>
          <a:p>
            <a:pPr>
              <a:lnSpc>
                <a:spcPct val="150000"/>
              </a:lnSpc>
            </a:pPr>
            <a:r>
              <a:rPr lang="en-ZA" sz="2400" dirty="0">
                <a:latin typeface="Arial" panose="020B0604020202020204" pitchFamily="34" charset="0"/>
                <a:cs typeface="Arial" panose="020B0604020202020204" pitchFamily="34" charset="0"/>
              </a:rPr>
              <a:t>The target audience is the group of receivers that the advertisement is aimed at. It is important to think of the audience when you design an advert, because you want to influence them.</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220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Advertising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CLASSIFIED ADVERTISEMENTS</a:t>
            </a:r>
          </a:p>
          <a:p>
            <a:pPr>
              <a:lnSpc>
                <a:spcPct val="150000"/>
              </a:lnSpc>
            </a:pPr>
            <a:r>
              <a:rPr lang="en-ZA" sz="2400" dirty="0">
                <a:latin typeface="Arial" panose="020B0604020202020204" pitchFamily="34" charset="0"/>
                <a:cs typeface="Arial" panose="020B0604020202020204" pitchFamily="34" charset="0"/>
              </a:rPr>
              <a:t>Classified advertisements appear mostly in newspapers although they may also appear in certain magazines. They are very popular because they are much cheaper than any other form of advertising, although you pay per word. They appear in columns under suitable headings. The headings are numbered and are arranged in alphabetical order. </a:t>
            </a:r>
          </a:p>
        </p:txBody>
      </p:sp>
    </p:spTree>
    <p:extLst>
      <p:ext uri="{BB962C8B-B14F-4D97-AF65-F5344CB8AC3E}">
        <p14:creationId xmlns:p14="http://schemas.microsoft.com/office/powerpoint/2010/main" val="237072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5 – Advertising texts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DISPLAY ADVERTISEMENTS</a:t>
            </a:r>
          </a:p>
          <a:p>
            <a:pPr>
              <a:lnSpc>
                <a:spcPct val="150000"/>
              </a:lnSpc>
            </a:pPr>
            <a:r>
              <a:rPr lang="en-ZA" sz="2400" dirty="0">
                <a:latin typeface="Arial" panose="020B0604020202020204" pitchFamily="34" charset="0"/>
                <a:cs typeface="Arial" panose="020B0604020202020204" pitchFamily="34" charset="0"/>
              </a:rPr>
              <a:t>Display advertisements are bigger than classified advertisements. They usually take up two or more columns in newspapers and they often take up even a whole page in a newspaper or magazine. They are very expensive. </a:t>
            </a:r>
          </a:p>
        </p:txBody>
      </p:sp>
    </p:spTree>
    <p:extLst>
      <p:ext uri="{BB962C8B-B14F-4D97-AF65-F5344CB8AC3E}">
        <p14:creationId xmlns:p14="http://schemas.microsoft.com/office/powerpoint/2010/main" val="10038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SOCIAL NETWORKING</a:t>
            </a:r>
          </a:p>
          <a:p>
            <a:pPr>
              <a:lnSpc>
                <a:spcPct val="150000"/>
              </a:lnSpc>
            </a:pPr>
            <a:r>
              <a:rPr lang="en-ZA" sz="2400" dirty="0">
                <a:latin typeface="Arial" panose="020B0604020202020204" pitchFamily="34" charset="0"/>
                <a:cs typeface="Arial" panose="020B0604020202020204" pitchFamily="34" charset="0"/>
              </a:rPr>
              <a:t>Social media refers to a large range of computer-based websites that encourage ‘conversation’ between people, and between people and organisations.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6 – Social media and blogging</a:t>
            </a:r>
          </a:p>
        </p:txBody>
      </p:sp>
    </p:spTree>
    <p:extLst>
      <p:ext uri="{BB962C8B-B14F-4D97-AF65-F5344CB8AC3E}">
        <p14:creationId xmlns:p14="http://schemas.microsoft.com/office/powerpoint/2010/main" val="1690565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6 – Social media and blogging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BLOGS</a:t>
            </a:r>
          </a:p>
          <a:p>
            <a:pPr>
              <a:lnSpc>
                <a:spcPct val="150000"/>
              </a:lnSpc>
            </a:pPr>
            <a:r>
              <a:rPr lang="en-ZA" sz="2400" dirty="0">
                <a:latin typeface="Arial" panose="020B0604020202020204" pitchFamily="34" charset="0"/>
                <a:cs typeface="Arial" panose="020B0604020202020204" pitchFamily="34" charset="0"/>
              </a:rPr>
              <a:t>If people want to write longer texts for friends or the public, they can create a blog. An information blog has information and facts, but it also allows readers a space to comment. It encourages a ‘conversation’ between the writer and the readers. A personal blog is an ongoing diary, written by someone about their personal life and views.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75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NOTICE</a:t>
            </a:r>
          </a:p>
          <a:p>
            <a:pPr>
              <a:lnSpc>
                <a:spcPct val="150000"/>
              </a:lnSpc>
            </a:pPr>
            <a:r>
              <a:rPr lang="en-ZA" sz="2400" dirty="0">
                <a:latin typeface="Arial" panose="020B0604020202020204" pitchFamily="34" charset="0"/>
                <a:cs typeface="Arial" panose="020B0604020202020204" pitchFamily="34" charset="0"/>
              </a:rPr>
              <a:t>Notices on notice boards are very common. The main purpose of a notice is to draw attention to something or some event that is going to take place. A notice gives information on many different topics.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7 – Social event communication</a:t>
            </a:r>
          </a:p>
        </p:txBody>
      </p:sp>
    </p:spTree>
    <p:extLst>
      <p:ext uri="{BB962C8B-B14F-4D97-AF65-F5344CB8AC3E}">
        <p14:creationId xmlns:p14="http://schemas.microsoft.com/office/powerpoint/2010/main" val="347529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Social event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POSTER</a:t>
            </a:r>
          </a:p>
          <a:p>
            <a:pPr>
              <a:lnSpc>
                <a:spcPct val="150000"/>
              </a:lnSpc>
            </a:pPr>
            <a:r>
              <a:rPr lang="en-ZA" sz="2400" dirty="0">
                <a:latin typeface="Arial" panose="020B0604020202020204" pitchFamily="34" charset="0"/>
                <a:cs typeface="Arial" panose="020B0604020202020204" pitchFamily="34" charset="0"/>
              </a:rPr>
              <a:t>A poster is a large notice that often has a picture on it. We use posters to give information, but also to advertise, e.g. an event. Persuasive language is then used. Below are a few examples for the use of posters.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It is a great way to advertise films, musicians, events.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Protestors use posters to communicate a message.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Posters are also used to copy famous artwork.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72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Social event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PAMPHLETS</a:t>
            </a:r>
          </a:p>
          <a:p>
            <a:pPr>
              <a:lnSpc>
                <a:spcPct val="150000"/>
              </a:lnSpc>
            </a:pPr>
            <a:r>
              <a:rPr lang="en-ZA" sz="2400" dirty="0">
                <a:latin typeface="Arial" panose="020B0604020202020204" pitchFamily="34" charset="0"/>
                <a:cs typeface="Arial" panose="020B0604020202020204" pitchFamily="34" charset="0"/>
              </a:rPr>
              <a:t>A pamphlet is longer than a poster and notice. It is usually a single sheet of paper that is printed on both sides, and folded in half. It can also be folded to have three sides. The way a pamphlet is laid out visually is very important. Pamphlets combine information and advertising, and they are used for different reasons. </a:t>
            </a:r>
          </a:p>
        </p:txBody>
      </p:sp>
    </p:spTree>
    <p:extLst>
      <p:ext uri="{BB962C8B-B14F-4D97-AF65-F5344CB8AC3E}">
        <p14:creationId xmlns:p14="http://schemas.microsoft.com/office/powerpoint/2010/main" val="348623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Social event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E-MAIL</a:t>
            </a:r>
          </a:p>
          <a:p>
            <a:pPr>
              <a:lnSpc>
                <a:spcPct val="150000"/>
              </a:lnSpc>
            </a:pPr>
            <a:r>
              <a:rPr lang="en-ZA" sz="2400" dirty="0">
                <a:latin typeface="Arial" panose="020B0604020202020204" pitchFamily="34" charset="0"/>
                <a:cs typeface="Arial" panose="020B0604020202020204" pitchFamily="34" charset="0"/>
              </a:rPr>
              <a:t>E-mail is short for electronic mail and it has become the most popular form of electronic communication. It is quick to send a message and it is inexpensive. Graphics and sound can be added to messages. E-mail can be sent and received from almost any computer in the world. It is an ideal way to communicate with a group as you can send the message to everyone in a group at the same time. You can also print copies if you need to.</a:t>
            </a:r>
          </a:p>
        </p:txBody>
      </p:sp>
    </p:spTree>
    <p:extLst>
      <p:ext uri="{BB962C8B-B14F-4D97-AF65-F5344CB8AC3E}">
        <p14:creationId xmlns:p14="http://schemas.microsoft.com/office/powerpoint/2010/main" val="185731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5009833"/>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ELEMENTS OF THE COMMUNICATION PROCESS</a:t>
            </a:r>
          </a:p>
          <a:p>
            <a:pPr>
              <a:lnSpc>
                <a:spcPct val="150000"/>
              </a:lnSpc>
            </a:pPr>
            <a:r>
              <a:rPr lang="en-ZA" sz="2400" dirty="0">
                <a:latin typeface="Arial" panose="020B0604020202020204" pitchFamily="34" charset="0"/>
                <a:cs typeface="Arial" panose="020B0604020202020204" pitchFamily="34" charset="0"/>
              </a:rPr>
              <a:t>The elements of communication are: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Sender;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Message;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Receiver;</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Feedback;</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Barrier;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Medium.</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56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7 – Social event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SMS</a:t>
            </a:r>
          </a:p>
          <a:p>
            <a:pPr>
              <a:lnSpc>
                <a:spcPct val="150000"/>
              </a:lnSpc>
            </a:pPr>
            <a:r>
              <a:rPr lang="en-ZA" sz="2400" dirty="0">
                <a:latin typeface="Arial" panose="020B0604020202020204" pitchFamily="34" charset="0"/>
                <a:cs typeface="Arial" panose="020B0604020202020204" pitchFamily="34" charset="0"/>
              </a:rPr>
              <a:t>The message we send from a </a:t>
            </a:r>
            <a:r>
              <a:rPr lang="en-ZA" sz="2400" dirty="0" err="1">
                <a:latin typeface="Arial" panose="020B0604020202020204" pitchFamily="34" charset="0"/>
                <a:cs typeface="Arial" panose="020B0604020202020204" pitchFamily="34" charset="0"/>
              </a:rPr>
              <a:t>cellphone</a:t>
            </a:r>
            <a:r>
              <a:rPr lang="en-ZA" sz="2400" dirty="0">
                <a:latin typeface="Arial" panose="020B0604020202020204" pitchFamily="34" charset="0"/>
                <a:cs typeface="Arial" panose="020B0604020202020204" pitchFamily="34" charset="0"/>
              </a:rPr>
              <a:t> to another </a:t>
            </a:r>
            <a:r>
              <a:rPr lang="en-ZA" sz="2400" dirty="0" err="1">
                <a:latin typeface="Arial" panose="020B0604020202020204" pitchFamily="34" charset="0"/>
                <a:cs typeface="Arial" panose="020B0604020202020204" pitchFamily="34" charset="0"/>
              </a:rPr>
              <a:t>cellphone</a:t>
            </a:r>
            <a:r>
              <a:rPr lang="en-ZA" sz="2400" dirty="0">
                <a:latin typeface="Arial" panose="020B0604020202020204" pitchFamily="34" charset="0"/>
                <a:cs typeface="Arial" panose="020B0604020202020204" pitchFamily="34" charset="0"/>
              </a:rPr>
              <a:t> is called an SMS. SMS language and Internet-based communication, such as e-mail and instant messaging, have their own features. Slang and abbreviations are usually used. </a:t>
            </a:r>
          </a:p>
        </p:txBody>
      </p:sp>
    </p:spTree>
    <p:extLst>
      <p:ext uri="{BB962C8B-B14F-4D97-AF65-F5344CB8AC3E}">
        <p14:creationId xmlns:p14="http://schemas.microsoft.com/office/powerpoint/2010/main" val="2053614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LETTER OF ENQUIRY</a:t>
            </a:r>
          </a:p>
          <a:p>
            <a:pPr>
              <a:lnSpc>
                <a:spcPct val="150000"/>
              </a:lnSpc>
            </a:pPr>
            <a:r>
              <a:rPr lang="en-ZA" sz="2400" dirty="0">
                <a:latin typeface="Arial" panose="020B0604020202020204" pitchFamily="34" charset="0"/>
                <a:cs typeface="Arial" panose="020B0604020202020204" pitchFamily="34" charset="0"/>
              </a:rPr>
              <a:t>We write a letter of enquiry when we need information. Most of the letters in the business world can be classified as letters of enquiry. If an enquiry is handled correctly, it should lead to a sale. </a:t>
            </a:r>
          </a:p>
        </p:txBody>
      </p:sp>
    </p:spTree>
    <p:extLst>
      <p:ext uri="{BB962C8B-B14F-4D97-AF65-F5344CB8AC3E}">
        <p14:creationId xmlns:p14="http://schemas.microsoft.com/office/powerpoint/2010/main" val="3995700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REPLY TO AN ENQUIRY</a:t>
            </a:r>
          </a:p>
          <a:p>
            <a:pPr>
              <a:lnSpc>
                <a:spcPct val="150000"/>
              </a:lnSpc>
            </a:pPr>
            <a:r>
              <a:rPr lang="en-ZA" sz="2400" dirty="0">
                <a:latin typeface="Arial" panose="020B0604020202020204" pitchFamily="34" charset="0"/>
                <a:cs typeface="Arial" panose="020B0604020202020204" pitchFamily="34" charset="0"/>
              </a:rPr>
              <a:t>It is very important to reply to an enquiry as quickly as possible. If you can get into the habit of replying to any correspondence within 48 hours, you will reap the benefits! If anybody goes to the trouble to write a letter of enquiry, s/he deserves a prompt reply. </a:t>
            </a:r>
          </a:p>
        </p:txBody>
      </p:sp>
    </p:spTree>
    <p:extLst>
      <p:ext uri="{BB962C8B-B14F-4D97-AF65-F5344CB8AC3E}">
        <p14:creationId xmlns:p14="http://schemas.microsoft.com/office/powerpoint/2010/main" val="426729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LETTER OF COMPLAINT</a:t>
            </a:r>
          </a:p>
          <a:p>
            <a:pPr>
              <a:lnSpc>
                <a:spcPct val="150000"/>
              </a:lnSpc>
            </a:pPr>
            <a:r>
              <a:rPr lang="en-ZA" sz="2400" dirty="0">
                <a:latin typeface="Arial" panose="020B0604020202020204" pitchFamily="34" charset="0"/>
                <a:cs typeface="Arial" panose="020B0604020202020204" pitchFamily="34" charset="0"/>
              </a:rPr>
              <a:t>There are many ways to complain. One of the most effective ways is to write a formal letter of complaint. A letter usually gets the required response because a phone call often ends up with the “wrong” person or “wrong” department!  </a:t>
            </a:r>
          </a:p>
        </p:txBody>
      </p:sp>
    </p:spTree>
    <p:extLst>
      <p:ext uri="{BB962C8B-B14F-4D97-AF65-F5344CB8AC3E}">
        <p14:creationId xmlns:p14="http://schemas.microsoft.com/office/powerpoint/2010/main" val="384227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8 – Letters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REPLY TO A COMPLAINT</a:t>
            </a:r>
          </a:p>
          <a:p>
            <a:pPr>
              <a:lnSpc>
                <a:spcPct val="150000"/>
              </a:lnSpc>
            </a:pPr>
            <a:r>
              <a:rPr lang="en-ZA" sz="2400" dirty="0">
                <a:latin typeface="Arial" panose="020B0604020202020204" pitchFamily="34" charset="0"/>
                <a:cs typeface="Arial" panose="020B0604020202020204" pitchFamily="34" charset="0"/>
              </a:rPr>
              <a:t>This letter is an answer to a letter of complaint. A good organisation does not hesitate to apologise immediately for a mistake that has been made and to put it right. In this way, the organisation can build up a good name and can benefit from the complaint in the long-term. </a:t>
            </a:r>
          </a:p>
        </p:txBody>
      </p:sp>
    </p:spTree>
    <p:extLst>
      <p:ext uri="{BB962C8B-B14F-4D97-AF65-F5344CB8AC3E}">
        <p14:creationId xmlns:p14="http://schemas.microsoft.com/office/powerpoint/2010/main" val="1882088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131848"/>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DEFINE THE RESEARCH TOPIC</a:t>
            </a:r>
          </a:p>
          <a:p>
            <a:pPr>
              <a:lnSpc>
                <a:spcPct val="150000"/>
              </a:lnSpc>
            </a:pPr>
            <a:r>
              <a:rPr lang="en-ZA" sz="2400" dirty="0">
                <a:latin typeface="Arial" panose="020B0604020202020204" pitchFamily="34" charset="0"/>
                <a:cs typeface="Arial" panose="020B0604020202020204" pitchFamily="34" charset="0"/>
              </a:rPr>
              <a:t>When doing research, we follow the process:</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9 – Doing research</a:t>
            </a:r>
          </a:p>
        </p:txBody>
      </p:sp>
      <p:sp>
        <p:nvSpPr>
          <p:cNvPr id="2" name="Rectangle 1">
            <a:extLst>
              <a:ext uri="{FF2B5EF4-FFF2-40B4-BE49-F238E27FC236}">
                <a16:creationId xmlns:a16="http://schemas.microsoft.com/office/drawing/2014/main" id="{316D5689-481D-C746-BCDA-1B340B1C54E5}"/>
              </a:ext>
            </a:extLst>
          </p:cNvPr>
          <p:cNvSpPr/>
          <p:nvPr/>
        </p:nvSpPr>
        <p:spPr>
          <a:xfrm>
            <a:off x="793376" y="3118242"/>
            <a:ext cx="10179424" cy="2848729"/>
          </a:xfrm>
          <a:prstGeom prst="rect">
            <a:avLst/>
          </a:prstGeom>
        </p:spPr>
        <p:txBody>
          <a:bodyPr wrap="square" numCol="2">
            <a:spAutoFit/>
          </a:bodyPr>
          <a:lstStyle/>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Define the research topic;</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Identify research key words;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Access resources;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Reference sources;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Read/view/listen to the sources;</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Interview people;</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Write the report using the five writing steps; and </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Get final feedback on the report.</a:t>
            </a:r>
          </a:p>
        </p:txBody>
      </p:sp>
    </p:spTree>
    <p:extLst>
      <p:ext uri="{BB962C8B-B14F-4D97-AF65-F5344CB8AC3E}">
        <p14:creationId xmlns:p14="http://schemas.microsoft.com/office/powerpoint/2010/main" val="875235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 Doing research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1685846"/>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IDENTIFY RESEARCH KEY WORDS</a:t>
            </a:r>
          </a:p>
          <a:p>
            <a:pPr>
              <a:lnSpc>
                <a:spcPct val="150000"/>
              </a:lnSpc>
            </a:pPr>
            <a:r>
              <a:rPr lang="en-ZA" sz="2400" dirty="0">
                <a:latin typeface="Arial" panose="020B0604020202020204" pitchFamily="34" charset="0"/>
                <a:cs typeface="Arial" panose="020B0604020202020204" pitchFamily="34" charset="0"/>
              </a:rPr>
              <a:t>Brainstorm what you know already about the subject and come up with some key words for research.</a:t>
            </a:r>
          </a:p>
        </p:txBody>
      </p:sp>
    </p:spTree>
    <p:extLst>
      <p:ext uri="{BB962C8B-B14F-4D97-AF65-F5344CB8AC3E}">
        <p14:creationId xmlns:p14="http://schemas.microsoft.com/office/powerpoint/2010/main" val="4039529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 Doing research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ACCESS RESOURCES</a:t>
            </a:r>
          </a:p>
          <a:p>
            <a:pPr>
              <a:lnSpc>
                <a:spcPct val="150000"/>
              </a:lnSpc>
            </a:pPr>
            <a:r>
              <a:rPr lang="en-ZA" sz="2400" dirty="0">
                <a:latin typeface="Arial" panose="020B0604020202020204" pitchFamily="34" charset="0"/>
                <a:cs typeface="Arial" panose="020B0604020202020204" pitchFamily="34" charset="0"/>
              </a:rPr>
              <a:t>In a library/resource centre, you will find many resources for your research. Whatever subject we need to research, the Internet will have something on it. If we don’t know which specific Internet website to access, we use search engines to help us find the information we need.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8009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 Doing research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REFERENCE SOURCES</a:t>
            </a:r>
          </a:p>
          <a:p>
            <a:pPr>
              <a:lnSpc>
                <a:spcPct val="150000"/>
              </a:lnSpc>
            </a:pPr>
            <a:r>
              <a:rPr lang="en-ZA" sz="2400" dirty="0">
                <a:latin typeface="Arial" panose="020B0604020202020204" pitchFamily="34" charset="0"/>
                <a:cs typeface="Arial" panose="020B0604020202020204" pitchFamily="34" charset="0"/>
              </a:rPr>
              <a:t>Write down carefully what resources you have decided to access, either from the print media or the Internet. If, in the end, you use that information, you will have to acknowledge the sources. This will prevent you from committing plagiarism. </a:t>
            </a:r>
          </a:p>
        </p:txBody>
      </p:sp>
    </p:spTree>
    <p:extLst>
      <p:ext uri="{BB962C8B-B14F-4D97-AF65-F5344CB8AC3E}">
        <p14:creationId xmlns:p14="http://schemas.microsoft.com/office/powerpoint/2010/main" val="15969229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 Doing research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READ/REVIEW/LISTEN TO THE SOURCES</a:t>
            </a:r>
          </a:p>
          <a:p>
            <a:pPr>
              <a:lnSpc>
                <a:spcPct val="150000"/>
              </a:lnSpc>
            </a:pPr>
            <a:r>
              <a:rPr lang="en-ZA" sz="2400" dirty="0">
                <a:latin typeface="Arial" panose="020B0604020202020204" pitchFamily="34" charset="0"/>
                <a:cs typeface="Arial" panose="020B0604020202020204" pitchFamily="34" charset="0"/>
              </a:rPr>
              <a:t>Apply further reading strategies to the reading texts you have decided on.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Read again carefully, looking for points to underline and then put down as key words under sub-headings.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Do not write out whole sentences.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396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4455835"/>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BARRIERS TO COMMUNICATION</a:t>
            </a:r>
          </a:p>
          <a:p>
            <a:pPr>
              <a:lnSpc>
                <a:spcPct val="150000"/>
              </a:lnSpc>
            </a:pPr>
            <a:r>
              <a:rPr lang="en-ZA" sz="2400" dirty="0">
                <a:latin typeface="Arial" panose="020B0604020202020204" pitchFamily="34" charset="0"/>
                <a:cs typeface="Arial" panose="020B0604020202020204" pitchFamily="34" charset="0"/>
              </a:rPr>
              <a:t>There are many different types of communication barriers, including: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Physical barriers;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Bias;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Physiological barriers;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Semantic barriers;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Psychological barriers.</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2818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9 – Doing research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WRITE THE REPORT USING THE FIVE WRITING STEPS</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Plan and organise the information;</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Write the first draft;</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Receive feedback and edit;</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Write the final draft;</a:t>
            </a:r>
          </a:p>
          <a:p>
            <a:pPr marL="457200" indent="-457200">
              <a:lnSpc>
                <a:spcPct val="150000"/>
              </a:lnSpc>
              <a:buAutoNum type="arabicPeriod"/>
            </a:pPr>
            <a:r>
              <a:rPr lang="en-ZA" sz="2400" dirty="0">
                <a:latin typeface="Arial" panose="020B0604020202020204" pitchFamily="34" charset="0"/>
                <a:cs typeface="Arial" panose="020B0604020202020204" pitchFamily="34" charset="0"/>
              </a:rPr>
              <a:t>Proofread, write neatly and submit.</a:t>
            </a:r>
          </a:p>
        </p:txBody>
      </p:sp>
    </p:spTree>
    <p:extLst>
      <p:ext uri="{BB962C8B-B14F-4D97-AF65-F5344CB8AC3E}">
        <p14:creationId xmlns:p14="http://schemas.microsoft.com/office/powerpoint/2010/main" val="2473863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ELEMENTS OF A SHORT STORY</a:t>
            </a:r>
          </a:p>
          <a:p>
            <a:pPr>
              <a:lnSpc>
                <a:spcPct val="150000"/>
              </a:lnSpc>
            </a:pPr>
            <a:r>
              <a:rPr lang="en-ZA" sz="2400" dirty="0">
                <a:latin typeface="Arial" panose="020B0604020202020204" pitchFamily="34" charset="0"/>
                <a:cs typeface="Arial" panose="020B0604020202020204" pitchFamily="34" charset="0"/>
              </a:rPr>
              <a:t>The elements of a short story are:</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Character;</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Conflict;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Plot;</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Setting; and</a:t>
            </a:r>
          </a:p>
          <a:p>
            <a:pPr marL="457200" indent="-457200">
              <a:lnSpc>
                <a:spcPct val="150000"/>
              </a:lnSpc>
              <a:buFont typeface="+mj-lt"/>
              <a:buAutoNum type="arabicPeriod"/>
            </a:pPr>
            <a:r>
              <a:rPr lang="en-ZA" sz="2400" dirty="0">
                <a:latin typeface="Arial" panose="020B0604020202020204" pitchFamily="34" charset="0"/>
                <a:cs typeface="Arial" panose="020B0604020202020204" pitchFamily="34" charset="0"/>
              </a:rPr>
              <a:t>Theme.</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10 – Short stories</a:t>
            </a:r>
          </a:p>
        </p:txBody>
      </p:sp>
    </p:spTree>
    <p:extLst>
      <p:ext uri="{BB962C8B-B14F-4D97-AF65-F5344CB8AC3E}">
        <p14:creationId xmlns:p14="http://schemas.microsoft.com/office/powerpoint/2010/main" val="4114531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10 – Short stories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FIGURES OF SPEECH (STYLISTIC DEVICES)</a:t>
            </a:r>
          </a:p>
          <a:p>
            <a:pPr>
              <a:lnSpc>
                <a:spcPct val="150000"/>
              </a:lnSpc>
            </a:pPr>
            <a:r>
              <a:rPr lang="en-ZA" sz="2400" dirty="0">
                <a:latin typeface="Arial" panose="020B0604020202020204" pitchFamily="34" charset="0"/>
                <a:cs typeface="Arial" panose="020B0604020202020204" pitchFamily="34" charset="0"/>
              </a:rPr>
              <a:t>Most short stories make use of figures of speech to create some effect. These include:</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Similes;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Metaphors;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Personification;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Irony.</a:t>
            </a:r>
          </a:p>
        </p:txBody>
      </p:sp>
    </p:spTree>
    <p:extLst>
      <p:ext uri="{BB962C8B-B14F-4D97-AF65-F5344CB8AC3E}">
        <p14:creationId xmlns:p14="http://schemas.microsoft.com/office/powerpoint/2010/main" val="1471074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239844"/>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INTRODUCTION</a:t>
            </a:r>
          </a:p>
          <a:p>
            <a:pPr>
              <a:lnSpc>
                <a:spcPct val="150000"/>
              </a:lnSpc>
            </a:pPr>
            <a:r>
              <a:rPr lang="en-ZA" sz="2400" dirty="0">
                <a:latin typeface="Arial" panose="020B0604020202020204" pitchFamily="34" charset="0"/>
                <a:cs typeface="Arial" panose="020B0604020202020204" pitchFamily="34" charset="0"/>
              </a:rPr>
              <a:t>If you have a clear verbal message and, most important, the right body language and an expressive voice, people will want to listen to you and will believe your message.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11 – Oral presentation</a:t>
            </a:r>
          </a:p>
        </p:txBody>
      </p:sp>
    </p:spTree>
    <p:extLst>
      <p:ext uri="{BB962C8B-B14F-4D97-AF65-F5344CB8AC3E}">
        <p14:creationId xmlns:p14="http://schemas.microsoft.com/office/powerpoint/2010/main" val="12939441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 Oral presentation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VOICE</a:t>
            </a:r>
          </a:p>
          <a:p>
            <a:pPr>
              <a:lnSpc>
                <a:spcPct val="150000"/>
              </a:lnSpc>
            </a:pPr>
            <a:r>
              <a:rPr lang="en-ZA" sz="2400" dirty="0">
                <a:latin typeface="Arial" panose="020B0604020202020204" pitchFamily="34" charset="0"/>
                <a:cs typeface="Arial" panose="020B0604020202020204" pitchFamily="34" charset="0"/>
              </a:rPr>
              <a:t>Our voice is very important. It can do so many things. We can speak fast or slowly. We can make our voice sound high or low, loud or soft, or allow it to rise and fall gently. The elements of our voice are like crayons just waiting to “colour in” our spoken words. We’ll show you how we can use our voices well, by applying inflection, pitch, tempo, volume and tone. </a:t>
            </a:r>
          </a:p>
        </p:txBody>
      </p:sp>
    </p:spTree>
    <p:extLst>
      <p:ext uri="{BB962C8B-B14F-4D97-AF65-F5344CB8AC3E}">
        <p14:creationId xmlns:p14="http://schemas.microsoft.com/office/powerpoint/2010/main" val="21841787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 Oral presentation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READING ALOUD</a:t>
            </a:r>
          </a:p>
          <a:p>
            <a:pPr>
              <a:lnSpc>
                <a:spcPct val="150000"/>
              </a:lnSpc>
            </a:pPr>
            <a:r>
              <a:rPr lang="en-ZA" sz="2400" dirty="0">
                <a:latin typeface="Arial" panose="020B0604020202020204" pitchFamily="34" charset="0"/>
                <a:cs typeface="Arial" panose="020B0604020202020204" pitchFamily="34" charset="0"/>
              </a:rPr>
              <a:t>When we read an information text aloud, our main purpose is to share information. When we read a story aloud, our purpose is to entertain, so we can be more dramatic. We use our voice and body skills to put across the plot, the different characters, the mood, the conflict, etc. to a listening audience. </a:t>
            </a:r>
          </a:p>
        </p:txBody>
      </p:sp>
    </p:spTree>
    <p:extLst>
      <p:ext uri="{BB962C8B-B14F-4D97-AF65-F5344CB8AC3E}">
        <p14:creationId xmlns:p14="http://schemas.microsoft.com/office/powerpoint/2010/main" val="3697495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11 – Oral presentation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2793842"/>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PRESENTING AN </a:t>
            </a:r>
            <a:r>
              <a:rPr lang="en-GB" sz="2400" b="1">
                <a:solidFill>
                  <a:schemeClr val="accent2"/>
                </a:solidFill>
                <a:latin typeface="Arial" panose="020B0604020202020204" pitchFamily="34" charset="0"/>
                <a:cs typeface="Arial" panose="020B0604020202020204" pitchFamily="34" charset="0"/>
              </a:rPr>
              <a:t>ORAL REPORT </a:t>
            </a:r>
          </a:p>
          <a:p>
            <a:pPr>
              <a:lnSpc>
                <a:spcPct val="150000"/>
              </a:lnSpc>
            </a:pPr>
            <a:r>
              <a:rPr lang="en-ZA" sz="2400">
                <a:latin typeface="Arial" panose="020B0604020202020204" pitchFamily="34" charset="0"/>
                <a:cs typeface="Arial" panose="020B0604020202020204" pitchFamily="34" charset="0"/>
              </a:rPr>
              <a:t>Presenting </a:t>
            </a:r>
            <a:r>
              <a:rPr lang="en-ZA" sz="2400" dirty="0">
                <a:latin typeface="Arial" panose="020B0604020202020204" pitchFamily="34" charset="0"/>
                <a:cs typeface="Arial" panose="020B0604020202020204" pitchFamily="34" charset="0"/>
              </a:rPr>
              <a:t>a report as a speech is NOT simply reading the report </a:t>
            </a:r>
            <a:r>
              <a:rPr lang="en-ZA" sz="2400">
                <a:latin typeface="Arial" panose="020B0604020202020204" pitchFamily="34" charset="0"/>
                <a:cs typeface="Arial" panose="020B0604020202020204" pitchFamily="34" charset="0"/>
              </a:rPr>
              <a:t>aloud. </a:t>
            </a:r>
            <a:r>
              <a:rPr lang="en-ZA" sz="2400" dirty="0">
                <a:latin typeface="Arial" panose="020B0604020202020204" pitchFamily="34" charset="0"/>
                <a:cs typeface="Arial" panose="020B0604020202020204" pitchFamily="34" charset="0"/>
              </a:rPr>
              <a:t>A good oral presentation works on many levels. It combines information with special “live presentation language”, voice, body language, visual aids and the opportunity to react to feedback from the audience. </a:t>
            </a:r>
          </a:p>
        </p:txBody>
      </p:sp>
    </p:spTree>
    <p:extLst>
      <p:ext uri="{BB962C8B-B14F-4D97-AF65-F5344CB8AC3E}">
        <p14:creationId xmlns:p14="http://schemas.microsoft.com/office/powerpoint/2010/main" val="24491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347840"/>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CATEGORIES OF COMMUNICATION</a:t>
            </a:r>
          </a:p>
          <a:p>
            <a:pPr>
              <a:lnSpc>
                <a:spcPct val="150000"/>
              </a:lnSpc>
            </a:pPr>
            <a:r>
              <a:rPr lang="en-ZA" sz="2400" dirty="0">
                <a:latin typeface="Arial" panose="020B0604020202020204" pitchFamily="34" charset="0"/>
                <a:cs typeface="Arial" panose="020B0604020202020204" pitchFamily="34" charset="0"/>
              </a:rPr>
              <a:t>Communication is generally classified under the following headings: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Interpersonal communication;</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Intrapersonal communication;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Mass communication.</a:t>
            </a:r>
          </a:p>
          <a:p>
            <a:pPr marL="342900" indent="-342900">
              <a:lnSpc>
                <a:spcPct val="150000"/>
              </a:lnSpc>
              <a:buFont typeface="Arial" panose="020B0604020202020204" pitchFamily="34" charset="0"/>
              <a:buChar char="•"/>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228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1 – Communication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CHANNELS OF COMMUNICATION</a:t>
            </a:r>
          </a:p>
          <a:p>
            <a:pPr>
              <a:lnSpc>
                <a:spcPct val="150000"/>
              </a:lnSpc>
            </a:pPr>
            <a:r>
              <a:rPr lang="en-ZA" sz="2400" dirty="0">
                <a:latin typeface="Arial" panose="020B0604020202020204" pitchFamily="34" charset="0"/>
                <a:cs typeface="Arial" panose="020B0604020202020204" pitchFamily="34" charset="0"/>
              </a:rPr>
              <a:t>The communication that takes place inside an organisation amongst its staff members is called internal communication. Internal communication may move through various channels. Vertical communication occurs from top to bottom (from an authority figure to a subordinate) while horizontal communication occurs between members on the same level. </a:t>
            </a:r>
          </a:p>
          <a:p>
            <a:pPr>
              <a:lnSpc>
                <a:spcPct val="150000"/>
              </a:lnSpc>
            </a:pPr>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415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VIEWING</a:t>
            </a:r>
          </a:p>
          <a:p>
            <a:pPr>
              <a:lnSpc>
                <a:spcPct val="150000"/>
              </a:lnSpc>
            </a:pPr>
            <a:r>
              <a:rPr lang="en-ZA" sz="2400" dirty="0">
                <a:latin typeface="Arial" panose="020B0604020202020204" pitchFamily="34" charset="0"/>
                <a:cs typeface="Arial" panose="020B0604020202020204" pitchFamily="34" charset="0"/>
              </a:rPr>
              <a:t>Viewing a text is similar to reading a text, except that we concentrate on the visual aspects (that which can be seen) of the text: What it looks like; what the pictures, diagrams and illustrations tell us. In face-to-face communication, we also view the other person’s body movements and are able to understand what they are telling us. Our key strategy when viewing is the ability to scan.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2 – Viewing and reading </a:t>
            </a:r>
          </a:p>
        </p:txBody>
      </p:sp>
    </p:spTree>
    <p:extLst>
      <p:ext uri="{BB962C8B-B14F-4D97-AF65-F5344CB8AC3E}">
        <p14:creationId xmlns:p14="http://schemas.microsoft.com/office/powerpoint/2010/main" val="247699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3" name="Rectangle 12">
            <a:extLst>
              <a:ext uri="{FF2B5EF4-FFF2-40B4-BE49-F238E27FC236}">
                <a16:creationId xmlns:a16="http://schemas.microsoft.com/office/drawing/2014/main" id="{10263B4C-A81D-4191-97B2-8862E2CB37E6}"/>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27BA99E4-F4F5-8D43-A38A-E11589EDCD02}"/>
              </a:ext>
            </a:extLst>
          </p:cNvPr>
          <p:cNvSpPr txBox="1"/>
          <p:nvPr/>
        </p:nvSpPr>
        <p:spPr>
          <a:xfrm>
            <a:off x="669602" y="668500"/>
            <a:ext cx="10824882" cy="461665"/>
          </a:xfrm>
          <a:prstGeom prst="rect">
            <a:avLst/>
          </a:prstGeom>
          <a:noFill/>
        </p:spPr>
        <p:txBody>
          <a:bodyPr wrap="square" rtlCol="0">
            <a:spAutoFit/>
          </a:bodyPr>
          <a:lstStyle/>
          <a:p>
            <a:pPr algn="r"/>
            <a:r>
              <a:rPr lang="en-GB" sz="2400" b="1" dirty="0">
                <a:latin typeface="Arial" panose="020B0604020202020204" pitchFamily="34" charset="0"/>
                <a:cs typeface="Arial" panose="020B0604020202020204" pitchFamily="34" charset="0"/>
              </a:rPr>
              <a:t>Module 2 – Viewing and reading (continued)</a:t>
            </a:r>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READING</a:t>
            </a:r>
          </a:p>
          <a:p>
            <a:pPr>
              <a:lnSpc>
                <a:spcPct val="150000"/>
              </a:lnSpc>
            </a:pPr>
            <a:r>
              <a:rPr lang="en-ZA" sz="2400" dirty="0">
                <a:latin typeface="Arial" panose="020B0604020202020204" pitchFamily="34" charset="0"/>
                <a:cs typeface="Arial" panose="020B0604020202020204" pitchFamily="34" charset="0"/>
              </a:rPr>
              <a:t>Reading strategies can be broken down into:</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Pre-reading;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Scanning;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Skim-reading;</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Predicting;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Careful reading.</a:t>
            </a:r>
          </a:p>
        </p:txBody>
      </p:sp>
    </p:spTree>
    <p:extLst>
      <p:ext uri="{BB962C8B-B14F-4D97-AF65-F5344CB8AC3E}">
        <p14:creationId xmlns:p14="http://schemas.microsoft.com/office/powerpoint/2010/main" val="558495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C44349-E095-B640-BA77-F8550B225BD3}"/>
              </a:ext>
            </a:extLst>
          </p:cNvPr>
          <p:cNvPicPr>
            <a:picLocks noChangeAspect="1"/>
          </p:cNvPicPr>
          <p:nvPr/>
        </p:nvPicPr>
        <p:blipFill>
          <a:blip r:embed="rId2"/>
          <a:stretch>
            <a:fillRect/>
          </a:stretch>
        </p:blipFill>
        <p:spPr>
          <a:xfrm>
            <a:off x="11712389" y="6361876"/>
            <a:ext cx="382221" cy="461850"/>
          </a:xfrm>
          <a:prstGeom prst="rect">
            <a:avLst/>
          </a:prstGeom>
        </p:spPr>
      </p:pic>
      <p:sp>
        <p:nvSpPr>
          <p:cNvPr id="11" name="TextBox 10">
            <a:extLst>
              <a:ext uri="{FF2B5EF4-FFF2-40B4-BE49-F238E27FC236}">
                <a16:creationId xmlns:a16="http://schemas.microsoft.com/office/drawing/2014/main" id="{B47845E2-B490-9D4D-9BD0-54D563609FEE}"/>
              </a:ext>
            </a:extLst>
          </p:cNvPr>
          <p:cNvSpPr txBox="1"/>
          <p:nvPr/>
        </p:nvSpPr>
        <p:spPr>
          <a:xfrm>
            <a:off x="0" y="6418535"/>
            <a:ext cx="8820472" cy="338554"/>
          </a:xfrm>
          <a:prstGeom prst="rect">
            <a:avLst/>
          </a:prstGeom>
          <a:noFill/>
        </p:spPr>
        <p:txBody>
          <a:bodyPr wrap="square" rtlCol="0">
            <a:spAutoFit/>
          </a:bodyPr>
          <a:lstStyle/>
          <a:p>
            <a:r>
              <a:rPr lang="en-ZA" sz="1600" dirty="0" err="1">
                <a:solidFill>
                  <a:schemeClr val="bg1"/>
                </a:solidFill>
              </a:rPr>
              <a:t>www.futuremanagers.com</a:t>
            </a:r>
            <a:endParaRPr lang="en-ZA" sz="1600" dirty="0">
              <a:solidFill>
                <a:schemeClr val="bg1"/>
              </a:solidFill>
            </a:endParaRPr>
          </a:p>
        </p:txBody>
      </p:sp>
      <p:sp>
        <p:nvSpPr>
          <p:cNvPr id="15" name="Rectangle 14">
            <a:extLst>
              <a:ext uri="{FF2B5EF4-FFF2-40B4-BE49-F238E27FC236}">
                <a16:creationId xmlns:a16="http://schemas.microsoft.com/office/drawing/2014/main" id="{09DBDF20-6C58-4C10-890E-E99404A4841A}"/>
              </a:ext>
            </a:extLst>
          </p:cNvPr>
          <p:cNvSpPr/>
          <p:nvPr/>
        </p:nvSpPr>
        <p:spPr>
          <a:xfrm>
            <a:off x="544605" y="544606"/>
            <a:ext cx="11093824" cy="576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4A32270A-B0A3-794E-ABA3-38B5164546B2}"/>
              </a:ext>
            </a:extLst>
          </p:cNvPr>
          <p:cNvSpPr txBox="1"/>
          <p:nvPr/>
        </p:nvSpPr>
        <p:spPr>
          <a:xfrm>
            <a:off x="793376" y="1802775"/>
            <a:ext cx="10596283" cy="3901837"/>
          </a:xfrm>
          <a:prstGeom prst="rect">
            <a:avLst/>
          </a:prstGeom>
          <a:noFill/>
        </p:spPr>
        <p:txBody>
          <a:bodyPr wrap="square" rtlCol="0">
            <a:spAutoFit/>
          </a:bodyPr>
          <a:lstStyle/>
          <a:p>
            <a:pPr>
              <a:lnSpc>
                <a:spcPct val="150000"/>
              </a:lnSpc>
            </a:pPr>
            <a:r>
              <a:rPr lang="en-GB" sz="2400" b="1" dirty="0">
                <a:solidFill>
                  <a:schemeClr val="accent2"/>
                </a:solidFill>
                <a:latin typeface="Arial" panose="020B0604020202020204" pitchFamily="34" charset="0"/>
                <a:cs typeface="Arial" panose="020B0604020202020204" pitchFamily="34" charset="0"/>
              </a:rPr>
              <a:t>FEATURES OF INFORMATION TEXTS</a:t>
            </a:r>
          </a:p>
          <a:p>
            <a:pPr>
              <a:lnSpc>
                <a:spcPct val="150000"/>
              </a:lnSpc>
            </a:pPr>
            <a:r>
              <a:rPr lang="en-ZA" sz="2400" dirty="0">
                <a:latin typeface="Arial" panose="020B0604020202020204" pitchFamily="34" charset="0"/>
                <a:cs typeface="Arial" panose="020B0604020202020204" pitchFamily="34" charset="0"/>
              </a:rPr>
              <a:t>Common features of information texts include the following: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Present tense;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Print features;</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Sections in the text; </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Visuals; and</a:t>
            </a:r>
          </a:p>
          <a:p>
            <a:pPr marL="342900" indent="-342900">
              <a:lnSpc>
                <a:spcPct val="150000"/>
              </a:lnSpc>
              <a:buFont typeface="Arial" panose="020B0604020202020204" pitchFamily="34" charset="0"/>
              <a:buChar char="•"/>
            </a:pPr>
            <a:r>
              <a:rPr lang="en-ZA" sz="2400" dirty="0">
                <a:latin typeface="Arial" panose="020B0604020202020204" pitchFamily="34" charset="0"/>
                <a:cs typeface="Arial" panose="020B0604020202020204" pitchFamily="34" charset="0"/>
              </a:rPr>
              <a:t>Types of content. </a:t>
            </a:r>
          </a:p>
        </p:txBody>
      </p:sp>
      <p:sp>
        <p:nvSpPr>
          <p:cNvPr id="9" name="TextBox 8">
            <a:extLst>
              <a:ext uri="{FF2B5EF4-FFF2-40B4-BE49-F238E27FC236}">
                <a16:creationId xmlns:a16="http://schemas.microsoft.com/office/drawing/2014/main" id="{73DE21AF-DCC8-47F2-BCAC-14C9406629F4}"/>
              </a:ext>
            </a:extLst>
          </p:cNvPr>
          <p:cNvSpPr txBox="1"/>
          <p:nvPr/>
        </p:nvSpPr>
        <p:spPr>
          <a:xfrm>
            <a:off x="669602" y="668500"/>
            <a:ext cx="10824882" cy="646331"/>
          </a:xfrm>
          <a:prstGeom prst="rect">
            <a:avLst/>
          </a:prstGeom>
          <a:noFill/>
        </p:spPr>
        <p:txBody>
          <a:bodyPr wrap="square" rtlCol="0">
            <a:spAutoFit/>
          </a:bodyPr>
          <a:lstStyle/>
          <a:p>
            <a:pPr algn="r"/>
            <a:r>
              <a:rPr lang="en-GB" sz="3600" b="1" dirty="0">
                <a:latin typeface="Arial" panose="020B0604020202020204" pitchFamily="34" charset="0"/>
                <a:cs typeface="Arial" panose="020B0604020202020204" pitchFamily="34" charset="0"/>
              </a:rPr>
              <a:t>Module 3 – Information texts</a:t>
            </a:r>
          </a:p>
        </p:txBody>
      </p:sp>
    </p:spTree>
    <p:extLst>
      <p:ext uri="{BB962C8B-B14F-4D97-AF65-F5344CB8AC3E}">
        <p14:creationId xmlns:p14="http://schemas.microsoft.com/office/powerpoint/2010/main" val="215994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42623</TotalTime>
  <Words>2779</Words>
  <Application>Microsoft Macintosh PowerPoint</Application>
  <PresentationFormat>Widescreen</PresentationFormat>
  <Paragraphs>259</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Brandon Grotesque Medium</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Ryk Cloete</dc:creator>
  <cp:lastModifiedBy>Becky Leighton</cp:lastModifiedBy>
  <cp:revision>212</cp:revision>
  <dcterms:created xsi:type="dcterms:W3CDTF">2018-09-18T08:47:31Z</dcterms:created>
  <dcterms:modified xsi:type="dcterms:W3CDTF">2021-02-15T19:33:47Z</dcterms:modified>
</cp:coreProperties>
</file>